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gif" ContentType="image/gif"/>
  <Default Extension="wdp" ContentType="image/vnd.ms-photo"/>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9"/>
  </p:notesMasterIdLst>
  <p:sldIdLst>
    <p:sldId id="340" r:id="rId4"/>
    <p:sldId id="342" r:id="rId5"/>
    <p:sldId id="343" r:id="rId6"/>
    <p:sldId id="348" r:id="rId7"/>
    <p:sldId id="349" r:id="rId8"/>
    <p:sldId id="350" r:id="rId9"/>
    <p:sldId id="351" r:id="rId10"/>
    <p:sldId id="352" r:id="rId11"/>
    <p:sldId id="353" r:id="rId12"/>
    <p:sldId id="344" r:id="rId13"/>
    <p:sldId id="355" r:id="rId14"/>
    <p:sldId id="356" r:id="rId15"/>
    <p:sldId id="357" r:id="rId16"/>
    <p:sldId id="358" r:id="rId17"/>
    <p:sldId id="359" r:id="rId18"/>
    <p:sldId id="360" r:id="rId19"/>
    <p:sldId id="361" r:id="rId20"/>
    <p:sldId id="354" r:id="rId21"/>
    <p:sldId id="258" r:id="rId22"/>
    <p:sldId id="260" r:id="rId23"/>
    <p:sldId id="410" r:id="rId24"/>
    <p:sldId id="300" r:id="rId25"/>
    <p:sldId id="301" r:id="rId26"/>
    <p:sldId id="302" r:id="rId27"/>
    <p:sldId id="268" r:id="rId28"/>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62" r:id="rId60"/>
    <p:sldId id="263" r:id="rId61"/>
    <p:sldId id="264" r:id="rId62"/>
    <p:sldId id="265" r:id="rId63"/>
    <p:sldId id="266" r:id="rId64"/>
    <p:sldId id="267" r:id="rId65"/>
    <p:sldId id="362" r:id="rId66"/>
    <p:sldId id="363" r:id="rId67"/>
    <p:sldId id="364" r:id="rId68"/>
    <p:sldId id="365" r:id="rId69"/>
    <p:sldId id="366" r:id="rId70"/>
  </p:sldIdLst>
  <p:sldSz cx="12192000" cy="6858000"/>
  <p:notesSz cx="6858000" cy="9144000"/>
  <p:custDataLst>
    <p:tags r:id="rId75"/>
  </p:custData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微软雅黑" panose="020B0503020204020204" charset="-122"/>
        <a:cs typeface="+mn-cs"/>
      </a:defRPr>
    </a:lvl9pPr>
  </p:defaultTextStyle>
  <p:extLst>
    <p:ext uri="{521415D9-36F7-43E2-AB2F-B90AF26B5E84}">
      <p14:sectionLst xmlns:p14="http://schemas.microsoft.com/office/powerpoint/2010/main">
        <p14:section name="index" id="{435e7e9c-a88c-4d72-9988-d9ce8d3dc655}">
          <p14:sldIdLst>
            <p14:sldId id="340"/>
            <p14:sldId id="342"/>
          </p14:sldIdLst>
        </p14:section>
        <p14:section name="现代统计学的发展史" id="{7ca05e27-ce06-4548-b05f-68df33f552f7}">
          <p14:sldIdLst>
            <p14:sldId id="343"/>
            <p14:sldId id="348"/>
            <p14:sldId id="349"/>
            <p14:sldId id="350"/>
            <p14:sldId id="351"/>
            <p14:sldId id="352"/>
            <p14:sldId id="353"/>
          </p14:sldIdLst>
        </p14:section>
        <p14:section name="Andery" id="{8b76e711-c1eb-46d1-a2c6-db2310ec0fa8}">
          <p14:sldIdLst>
            <p14:sldId id="344"/>
            <p14:sldId id="355"/>
            <p14:sldId id="356"/>
            <p14:sldId id="357"/>
            <p14:sldId id="358"/>
            <p14:sldId id="359"/>
            <p14:sldId id="360"/>
            <p14:sldId id="361"/>
          </p14:sldIdLst>
        </p14:section>
        <p14:section name="神经网络" id="{4af56cd0-6ce8-4b0c-8954-a835e7c5ddcb}">
          <p14:sldIdLst>
            <p14:sldId id="354"/>
            <p14:sldId id="258"/>
            <p14:sldId id="260"/>
            <p14:sldId id="410"/>
            <p14:sldId id="300"/>
            <p14:sldId id="301"/>
            <p14:sldId id="302"/>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62"/>
            <p14:sldId id="263"/>
            <p14:sldId id="264"/>
            <p14:sldId id="265"/>
            <p14:sldId id="266"/>
            <p14:sldId id="267"/>
            <p14:sldId id="362"/>
            <p14:sldId id="363"/>
            <p14:sldId id="364"/>
            <p14:sldId id="365"/>
            <p14:sldId id="366"/>
          </p14:sldIdLst>
        </p14:section>
      </p14:sectionLst>
    </p:ext>
    <p:ext uri="{EFAFB233-063F-42B5-8137-9DF3F51BA10A}">
      <p15:sldGuideLst xmlns:p15="http://schemas.microsoft.com/office/powerpoint/2012/main">
        <p15:guide id="1" orient="horz" pos="2160" userDrawn="1">
          <p15:clr>
            <a:srgbClr val="A4A3A4"/>
          </p15:clr>
        </p15:guide>
        <p15:guide id="2" pos="38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6"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3778"/>
    <p:restoredTop sz="94660"/>
  </p:normalViewPr>
  <p:slideViewPr>
    <p:cSldViewPr snapToGrid="0" showGuides="1">
      <p:cViewPr varScale="1">
        <p:scale>
          <a:sx n="99" d="100"/>
          <a:sy n="99" d="100"/>
        </p:scale>
        <p:origin x="84" y="582"/>
      </p:cViewPr>
      <p:guideLst>
        <p:guide orient="horz" pos="2160"/>
        <p:guide pos="3838"/>
      </p:guideLst>
    </p:cSldViewPr>
  </p:slideViewPr>
  <p:notesTextViewPr>
    <p:cViewPr>
      <p:scale>
        <a:sx n="3" d="2"/>
        <a:sy n="3" d="2"/>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gs" Target="tags/tag170.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8505039-6962-D646-9A2B-17047581DB25}"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98800" y="914400"/>
            <a:ext cx="9799200" cy="2570400"/>
          </a:xfrm>
        </p:spPr>
        <p:txBody>
          <a:bodyPr lIns="90000" tIns="46800" rIns="90000" bIns="46800" anchor="b" anchorCtr="0">
            <a:normAutofit/>
          </a:bodyPr>
          <a:lstStyle>
            <a:lvl1pPr algn="ctr">
              <a:defRPr sz="6000"/>
            </a:lvl1pPr>
          </a:lstStyle>
          <a:p>
            <a:pPr fontAlgn="auto"/>
            <a:r>
              <a:rPr lang="zh-CN" altLang="en-US" strike="noStrike" noProof="1" dirty="0"/>
              <a:t>单击此处编辑母版标题样式</a:t>
            </a:r>
            <a:endParaRPr lang="zh-CN" altLang="en-US" strike="noStrike" noProof="1" dirty="0"/>
          </a:p>
        </p:txBody>
      </p:sp>
      <p:sp>
        <p:nvSpPr>
          <p:cNvPr id="3" name="副标题 2"/>
          <p:cNvSpPr>
            <a:spLocks noGrp="1"/>
          </p:cNvSpPr>
          <p:nvPr>
            <p:ph type="subTitle" idx="1"/>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单击此处编辑母版副标题样式</a:t>
            </a:r>
            <a:endParaRPr lang="zh-CN" altLang="en-US" strike="noStrike" noProof="1" dirty="0"/>
          </a:p>
        </p:txBody>
      </p:sp>
      <p:sp>
        <p:nvSpPr>
          <p:cNvPr id="4" name="日期占位符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dirty="0"/>
          </a:p>
        </p:txBody>
      </p:sp>
      <p:sp>
        <p:nvSpPr>
          <p:cNvPr id="6" name="灯片编号占位符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08400" y="774000"/>
            <a:ext cx="10972800" cy="5482800"/>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2" name="日期占位符 1"/>
          <p:cNvSpPr>
            <a:spLocks noGrp="1"/>
          </p:cNvSpPr>
          <p:nvPr>
            <p:ph type="dt" sz="half" idx="14"/>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5"/>
          </p:nvPr>
        </p:nvSpPr>
        <p:spPr/>
        <p:txBody>
          <a:bodyPr/>
          <a:p>
            <a:pPr fontAlgn="auto"/>
            <a:endParaRPr lang="zh-CN" altLang="en-US" strike="noStrike" noProof="1" dirty="0"/>
          </a:p>
        </p:txBody>
      </p:sp>
      <p:sp>
        <p:nvSpPr>
          <p:cNvPr id="4" name="灯片编号占位符 3"/>
          <p:cNvSpPr>
            <a:spLocks noGrp="1"/>
          </p:cNvSpPr>
          <p:nvPr>
            <p:ph type="sldNum" sz="quarter" idx="16"/>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198800" y="2484000"/>
            <a:ext cx="9799200" cy="1018800"/>
          </a:xfrm>
        </p:spPr>
        <p:txBody>
          <a:bodyPr vert="horz" lIns="90000" tIns="46800" rIns="90000" bIns="46800" rtlCol="0" anchor="t" anchorCtr="0">
            <a:normAutofit/>
          </a:bodyPr>
          <a:lstStyle>
            <a:lvl1pPr algn="ctr">
              <a:defRPr sz="6000"/>
            </a:lvl1pPr>
          </a:lstStyle>
          <a:p>
            <a:pPr lvl="0" fontAlgn="auto"/>
            <a:r>
              <a:rPr lang="zh-CN" altLang="en-US" strike="noStrike" noProof="1" smtClean="0"/>
              <a:t>单击此处编辑标题</a:t>
            </a:r>
            <a:endParaRPr lang="zh-CN" altLang="en-US" strike="noStrike" noProof="1"/>
          </a:p>
        </p:txBody>
      </p:sp>
      <p:sp>
        <p:nvSpPr>
          <p:cNvPr id="7" name="文本占位符 6"/>
          <p:cNvSpPr>
            <a:spLocks noGrp="1"/>
          </p:cNvSpPr>
          <p:nvPr>
            <p:ph type="body" sz="quarter" idx="13"/>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4"/>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5"/>
          </p:nvPr>
        </p:nvSpPr>
        <p:spPr/>
        <p:txBody>
          <a:bodyPr/>
          <a:p>
            <a:pPr fontAlgn="auto"/>
            <a:endParaRPr lang="zh-CN" altLang="en-US" strike="noStrike" noProof="1" dirty="0"/>
          </a:p>
        </p:txBody>
      </p:sp>
      <p:sp>
        <p:nvSpPr>
          <p:cNvPr id="5" name="灯片编号占位符 4"/>
          <p:cNvSpPr>
            <a:spLocks noGrp="1"/>
          </p:cNvSpPr>
          <p:nvPr>
            <p:ph type="sldNum" sz="quarter" idx="16"/>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8400" y="1490400"/>
            <a:ext cx="10969200" cy="4759200"/>
          </a:xfrm>
        </p:spPr>
        <p:txBody>
          <a:bodyPr vert="horz" lIns="90000" tIns="46800" rIns="90000" bIns="46800" rtlCol="0">
            <a:normAutofit/>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dirty="0"/>
          </a:p>
        </p:txBody>
      </p:sp>
      <p:sp>
        <p:nvSpPr>
          <p:cNvPr id="6" name="灯片编号占位符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990800" y="3848400"/>
            <a:ext cx="7768800" cy="766800"/>
          </a:xfrm>
        </p:spPr>
        <p:txBody>
          <a:bodyPr lIns="90000" tIns="46800" rIns="90000" bIns="46800" anchor="b" anchorCtr="0">
            <a:normAutofit/>
          </a:bodyPr>
          <a:lstStyle>
            <a:lvl1pPr>
              <a:defRPr sz="4400"/>
            </a:lvl1pPr>
          </a:lstStyle>
          <a:p>
            <a:pPr fontAlgn="auto"/>
            <a:r>
              <a:rPr lang="zh-CN" altLang="en-US" strike="noStrike" noProof="1" dirty="0"/>
              <a:t>单击此处编辑标题</a:t>
            </a:r>
            <a:endParaRPr lang="zh-CN" altLang="en-US" strike="noStrike" noProof="1" dirty="0"/>
          </a:p>
        </p:txBody>
      </p:sp>
      <p:sp>
        <p:nvSpPr>
          <p:cNvPr id="3" name="文本占位符 2"/>
          <p:cNvSpPr>
            <a:spLocks noGrp="1"/>
          </p:cNvSpPr>
          <p:nvPr>
            <p:ph type="body" idx="1" hasCustomPrompt="1"/>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dirty="0"/>
              <a:t>单击此处编辑文本</a:t>
            </a:r>
            <a:endParaRPr lang="zh-CN" altLang="en-US" strike="noStrike" noProof="1" dirty="0"/>
          </a:p>
        </p:txBody>
      </p:sp>
      <p:sp>
        <p:nvSpPr>
          <p:cNvPr id="4" name="日期占位符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dirty="0"/>
          </a:p>
        </p:txBody>
      </p:sp>
      <p:sp>
        <p:nvSpPr>
          <p:cNvPr id="6" name="灯片编号占位符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8400" y="1501200"/>
            <a:ext cx="5176800" cy="4748400"/>
          </a:xfrm>
        </p:spPr>
        <p:txBody>
          <a:bodyPr vert="horz" lIns="90000" tIns="46800" rIns="90000" bIns="46800" rtlCol="0">
            <a:normAutofit/>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411600" y="1501200"/>
            <a:ext cx="5176800" cy="4748400"/>
          </a:xfrm>
        </p:spPr>
        <p:txBody>
          <a:bodyPr lIns="90000" tIns="46800" rIns="90000" bIns="4680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6" name="页脚占位符 5"/>
          <p:cNvSpPr>
            <a:spLocks noGrp="1"/>
          </p:cNvSpPr>
          <p:nvPr>
            <p:ph type="ftr" sz="quarter" idx="11"/>
          </p:nvPr>
        </p:nvSpPr>
        <p:spPr/>
        <p:txBody>
          <a:bodyPr/>
          <a:p>
            <a:pPr fontAlgn="auto"/>
            <a:endParaRPr lang="zh-CN" altLang="en-US" strike="noStrike" noProof="1" dirty="0"/>
          </a:p>
        </p:txBody>
      </p:sp>
      <p:sp>
        <p:nvSpPr>
          <p:cNvPr id="7" name="灯片编号占位符 6"/>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hasCustomPrompt="1"/>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08400" y="1854000"/>
            <a:ext cx="5342400" cy="4395600"/>
          </a:xfrm>
        </p:spPr>
        <p:txBody>
          <a:bodyPr vert="horz" lIns="101600" tIns="0" rIns="82550" bIns="0" rtlCol="0">
            <a:normAutofit/>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5" name="文本占位符 4"/>
          <p:cNvSpPr>
            <a:spLocks noGrp="1"/>
          </p:cNvSpPr>
          <p:nvPr>
            <p:ph type="body" sz="quarter" idx="3" hasCustomPrompt="1"/>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smtClean="0"/>
              <a:t>单击此处编辑文本</a:t>
            </a:r>
            <a:endParaRPr lang="zh-CN" altLang="en-US" strike="noStrike" noProof="1" smtClean="0"/>
          </a:p>
        </p:txBody>
      </p:sp>
      <p:sp>
        <p:nvSpPr>
          <p:cNvPr id="6" name="内容占位符 5"/>
          <p:cNvSpPr>
            <a:spLocks noGrp="1"/>
          </p:cNvSpPr>
          <p:nvPr>
            <p:ph sz="quarter" idx="4"/>
          </p:nvPr>
        </p:nvSpPr>
        <p:spPr>
          <a:xfrm>
            <a:off x="6235750" y="1854000"/>
            <a:ext cx="5342400" cy="4395600"/>
          </a:xfrm>
        </p:spPr>
        <p:txBody>
          <a:bodyPr vert="horz" lIns="101600" tIns="0" rIns="82550" bIns="0" rtlCol="0">
            <a:normAutofit/>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trike="noStrike" noProof="1" smtClean="0"/>
              <a:t>第四级</a:t>
            </a:r>
            <a:endParaRPr lang="zh-CN" altLang="en-US" strike="noStrike" noProof="1" smtClean="0"/>
          </a:p>
          <a:p>
            <a:pPr lvl="4" fontAlgn="auto"/>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8" name="页脚占位符 7"/>
          <p:cNvSpPr>
            <a:spLocks noGrp="1"/>
          </p:cNvSpPr>
          <p:nvPr>
            <p:ph type="ftr" sz="quarter" idx="11"/>
          </p:nvPr>
        </p:nvSpPr>
        <p:spPr/>
        <p:txBody>
          <a:bodyPr/>
          <a:p>
            <a:pPr fontAlgn="auto"/>
            <a:endParaRPr lang="zh-CN" altLang="en-US" strike="noStrike" noProof="1" dirty="0"/>
          </a:p>
        </p:txBody>
      </p:sp>
      <p:sp>
        <p:nvSpPr>
          <p:cNvPr id="9" name="灯片编号占位符 8"/>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8400" y="608400"/>
            <a:ext cx="10969200" cy="705600"/>
          </a:xfrm>
        </p:spPr>
        <p:txBody>
          <a:bodyPr vert="horz" lIns="90000" tIns="46800" rIns="90000" bIns="46800" rtlCol="0" anchor="ctr" anchorCtr="0">
            <a:normAutofit/>
          </a:bodyPr>
          <a:lstStyle/>
          <a:p>
            <a:pPr lvl="0"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nvPr>
        </p:nvSpPr>
        <p:spPr/>
        <p:txBody>
          <a:bodyPr/>
          <a:p>
            <a:pPr fontAlgn="auto"/>
            <a:endParaRPr lang="zh-CN" altLang="en-US" strike="noStrike" noProof="1" dirty="0"/>
          </a:p>
        </p:txBody>
      </p:sp>
      <p:sp>
        <p:nvSpPr>
          <p:cNvPr id="5" name="灯片编号占位符 4"/>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nvPr>
        </p:nvSpPr>
        <p:spPr/>
        <p:txBody>
          <a:bodyPr/>
          <a:p>
            <a:pPr fontAlgn="auto"/>
            <a:endParaRPr lang="zh-CN" altLang="en-US" strike="noStrike" noProof="1" dirty="0"/>
          </a:p>
        </p:txBody>
      </p:sp>
      <p:sp>
        <p:nvSpPr>
          <p:cNvPr id="4" name="灯片编号占位符 3"/>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608330" y="1555115"/>
            <a:ext cx="5233035" cy="4608195"/>
          </a:xfrm>
        </p:spPr>
        <p:txBody>
          <a:bodyPr vert="horz" lIns="90000" tIns="46800" rIns="90000" bIns="46800" rtlCol="0">
            <a:normAutofit/>
          </a:bodyPr>
          <a:lstStyle>
            <a:lvl1pPr>
              <a:buNone/>
              <a:defRPr sz="1600"/>
            </a:lvl1pPr>
          </a:lstStyle>
          <a:p>
            <a:pPr lvl="0" fontAlgn="auto"/>
            <a:endParaRPr lang="zh-CN" altLang="en-US" strike="noStrike" noProof="1"/>
          </a:p>
        </p:txBody>
      </p:sp>
      <p:sp>
        <p:nvSpPr>
          <p:cNvPr id="4" name="文本占位符 3"/>
          <p:cNvSpPr>
            <a:spLocks noGrp="1"/>
          </p:cNvSpPr>
          <p:nvPr>
            <p:ph type="body" sz="half" idx="2"/>
          </p:nvPr>
        </p:nvSpPr>
        <p:spPr>
          <a:xfrm>
            <a:off x="6350400" y="1555200"/>
            <a:ext cx="5227200" cy="4608000"/>
          </a:xfrm>
        </p:spPr>
        <p:txBody>
          <a:bodyPr vert="horz" lIns="90000" tIns="46800" rIns="90000" bIns="46800" rtlCol="0">
            <a:normAutofit/>
          </a:bodyPr>
          <a:lstStyle>
            <a:lvl1pPr>
              <a:buNone/>
              <a:defRPr sz="1600"/>
            </a:lvl1pPr>
          </a:lstStyle>
          <a:p>
            <a:pPr lvl="0" fontAlgn="auto"/>
            <a:r>
              <a:rPr lang="zh-CN" altLang="en-US" strike="noStrike" noProof="1" smtClean="0"/>
              <a:t>单击此处编辑母版文本样式</a:t>
            </a:r>
            <a:endParaRPr lang="zh-CN" altLang="en-US" strike="noStrike" noProof="1"/>
          </a:p>
        </p:txBody>
      </p:sp>
      <p:sp>
        <p:nvSpPr>
          <p:cNvPr id="9" name="标题 8"/>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dirty="0"/>
          </a:p>
        </p:txBody>
      </p:sp>
      <p:sp>
        <p:nvSpPr>
          <p:cNvPr id="6" name="灯片编号占位符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234800" y="914400"/>
            <a:ext cx="1044000" cy="5029200"/>
          </a:xfrm>
        </p:spPr>
        <p:txBody>
          <a:bodyPr vert="eaVert" lIns="90000" tIns="46800" rIns="90000" bIns="46800" rtlCol="0" anchor="ctr" anchorCtr="0">
            <a:normAutofit/>
          </a:bodyPr>
          <a:lstStyle>
            <a:lvl1pPr>
              <a:buNone/>
              <a:defRPr sz="2800"/>
            </a:lvl1pPr>
          </a:lstStyle>
          <a:p>
            <a:pPr lvl="0" fontAlgn="auto"/>
            <a:r>
              <a:rPr lang="zh-CN" altLang="en-US" strike="noStrike" noProof="1" smtClean="0"/>
              <a:t>单击此处编辑标题</a:t>
            </a:r>
            <a:endParaRPr lang="zh-CN" altLang="en-US" strike="noStrike" noProof="1"/>
          </a:p>
        </p:txBody>
      </p:sp>
      <p:sp>
        <p:nvSpPr>
          <p:cNvPr id="3" name="竖排文字占位符 2"/>
          <p:cNvSpPr>
            <a:spLocks noGrp="1"/>
          </p:cNvSpPr>
          <p:nvPr>
            <p:ph type="body" orient="vert" idx="1"/>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11"/>
          </p:nvPr>
        </p:nvSpPr>
        <p:spPr/>
        <p:txBody>
          <a:bodyPr/>
          <a:p>
            <a:pPr fontAlgn="auto"/>
            <a:endParaRPr lang="zh-CN" altLang="en-US" strike="noStrike" noProof="1" dirty="0"/>
          </a:p>
        </p:txBody>
      </p:sp>
      <p:sp>
        <p:nvSpPr>
          <p:cNvPr id="6" name="灯片编号占位符 5"/>
          <p:cNvSpPr>
            <a:spLocks noGrp="1"/>
          </p:cNvSpPr>
          <p:nvPr>
            <p:ph type="sldNum" sz="quarter" idx="12"/>
          </p:nvPr>
        </p:nvSpPr>
        <p:spPr/>
        <p:txBody>
          <a:bodyPr/>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5.xml"/><Relationship Id="rId15" Type="http://schemas.openxmlformats.org/officeDocument/2006/relationships/tags" Target="../tags/tag4.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67.xml"/><Relationship Id="rId16" Type="http://schemas.openxmlformats.org/officeDocument/2006/relationships/tags" Target="../tags/tag66.xml"/><Relationship Id="rId15" Type="http://schemas.openxmlformats.org/officeDocument/2006/relationships/tags" Target="../tags/tag65.xml"/><Relationship Id="rId14" Type="http://schemas.openxmlformats.org/officeDocument/2006/relationships/tags" Target="../tags/tag64.xml"/><Relationship Id="rId13" Type="http://schemas.openxmlformats.org/officeDocument/2006/relationships/tags" Target="../tags/tag63.xml"/><Relationship Id="rId12" Type="http://schemas.openxmlformats.org/officeDocument/2006/relationships/tags" Target="../tags/tag6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rgbClr val="D9D9D9"/>
            </a:gs>
          </a:gsLst>
          <a:lin ang="5400000"/>
          <a:tileRect/>
        </a:gradFill>
        <a:effectLst/>
      </p:bgPr>
    </p:bg>
    <p:spTree>
      <p:nvGrpSpPr>
        <p:cNvPr id="1" name=""/>
        <p:cNvGrpSpPr/>
        <p:nvPr/>
      </p:nvGrpSpPr>
      <p:grpSpPr/>
      <p:sp>
        <p:nvSpPr>
          <p:cNvPr id="1026" name="标题占位符 1"/>
          <p:cNvSpPr>
            <a:spLocks noGrp="1"/>
          </p:cNvSpPr>
          <p:nvPr>
            <p:ph type="title"/>
            <p:custDataLst>
              <p:tags r:id="rId12"/>
            </p:custDataLst>
          </p:nvPr>
        </p:nvSpPr>
        <p:spPr>
          <a:xfrm>
            <a:off x="608013" y="608013"/>
            <a:ext cx="10969625" cy="706437"/>
          </a:xfrm>
          <a:prstGeom prst="rect">
            <a:avLst/>
          </a:prstGeom>
          <a:noFill/>
          <a:ln w="9525">
            <a:noFill/>
          </a:ln>
        </p:spPr>
        <p:txBody>
          <a:bodyPr vert="horz" lIns="90170" tIns="46990" rIns="90170" bIns="46990" anchor="ctr" anchorCtr="0"/>
          <a:p>
            <a:pPr lvl="0"/>
            <a:r>
              <a:rPr lang="zh-CN" altLang="en-US" dirty="0"/>
              <a:t>单击此处编辑母版标题样式</a:t>
            </a:r>
            <a:endParaRPr lang="zh-CN" altLang="en-US" dirty="0"/>
          </a:p>
        </p:txBody>
      </p:sp>
      <p:sp>
        <p:nvSpPr>
          <p:cNvPr id="1027" name="文本占位符 2"/>
          <p:cNvSpPr>
            <a:spLocks noGrp="1"/>
          </p:cNvSpPr>
          <p:nvPr>
            <p:ph type="body"/>
            <p:custDataLst>
              <p:tags r:id="rId13"/>
            </p:custDataLst>
          </p:nvPr>
        </p:nvSpPr>
        <p:spPr>
          <a:xfrm>
            <a:off x="608013" y="1490663"/>
            <a:ext cx="10969625" cy="4759325"/>
          </a:xfrm>
          <a:prstGeom prst="rect">
            <a:avLst/>
          </a:prstGeom>
          <a:noFill/>
          <a:ln w="9525">
            <a:noFill/>
          </a:ln>
        </p:spPr>
        <p:txBody>
          <a:bodyPr vert="horz" lIns="90000" tIns="46800" rIns="90000" bIns="4680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775" y="6315075"/>
            <a:ext cx="2698750" cy="315913"/>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4116388" y="6315075"/>
            <a:ext cx="3959225" cy="315913"/>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pPr fontAlgn="auto"/>
            <a:endParaRPr lang="zh-CN" altLang="en-US" strike="noStrike" noProof="1" dirty="0"/>
          </a:p>
        </p:txBody>
      </p:sp>
      <p:sp>
        <p:nvSpPr>
          <p:cNvPr id="6" name="灯片编号占位符 5"/>
          <p:cNvSpPr>
            <a:spLocks noGrp="1"/>
          </p:cNvSpPr>
          <p:nvPr>
            <p:ph type="sldNum" sz="quarter" idx="4"/>
            <p:custDataLst>
              <p:tags r:id="rId16"/>
            </p:custDataLst>
          </p:nvPr>
        </p:nvSpPr>
        <p:spPr>
          <a:xfrm>
            <a:off x="8877300" y="6315075"/>
            <a:ext cx="2700338" cy="315913"/>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19.xml"/><Relationship Id="rId3" Type="http://schemas.openxmlformats.org/officeDocument/2006/relationships/image" Target="../media/image6.png"/><Relationship Id="rId2" Type="http://schemas.openxmlformats.org/officeDocument/2006/relationships/tags" Target="../tags/tag118.xml"/><Relationship Id="rId1" Type="http://schemas.openxmlformats.org/officeDocument/2006/relationships/tags" Target="../tags/tag117.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25.xml"/><Relationship Id="rId3" Type="http://schemas.openxmlformats.org/officeDocument/2006/relationships/image" Target="../media/image7.png"/><Relationship Id="rId2" Type="http://schemas.openxmlformats.org/officeDocument/2006/relationships/tags" Target="../tags/tag124.xml"/><Relationship Id="rId1" Type="http://schemas.openxmlformats.org/officeDocument/2006/relationships/tags" Target="../tags/tag123.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7.xml"/><Relationship Id="rId2" Type="http://schemas.openxmlformats.org/officeDocument/2006/relationships/image" Target="../media/image8.png"/><Relationship Id="rId1" Type="http://schemas.openxmlformats.org/officeDocument/2006/relationships/tags" Target="../tags/tag126.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29.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12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31.xml"/><Relationship Id="rId2" Type="http://schemas.openxmlformats.org/officeDocument/2006/relationships/image" Target="../media/image11.png"/><Relationship Id="rId1" Type="http://schemas.openxmlformats.org/officeDocument/2006/relationships/tags" Target="../tags/tag130.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33.xml"/><Relationship Id="rId2" Type="http://schemas.openxmlformats.org/officeDocument/2006/relationships/image" Target="../media/image12.png"/><Relationship Id="rId1" Type="http://schemas.openxmlformats.org/officeDocument/2006/relationships/tags" Target="../tags/tag132.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19.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image" Target="../media/image16.jpeg"/><Relationship Id="rId7" Type="http://schemas.openxmlformats.org/officeDocument/2006/relationships/tags" Target="../tags/tag143.xml"/><Relationship Id="rId6" Type="http://schemas.openxmlformats.org/officeDocument/2006/relationships/image" Target="../media/image15.png"/><Relationship Id="rId5" Type="http://schemas.openxmlformats.org/officeDocument/2006/relationships/tags" Target="../tags/tag142.xml"/><Relationship Id="rId4" Type="http://schemas.openxmlformats.org/officeDocument/2006/relationships/image" Target="../media/image14.png"/><Relationship Id="rId3" Type="http://schemas.openxmlformats.org/officeDocument/2006/relationships/tags" Target="../tags/tag141.xml"/><Relationship Id="rId2" Type="http://schemas.openxmlformats.org/officeDocument/2006/relationships/image" Target="../media/image13.png"/><Relationship Id="rId10" Type="http://schemas.openxmlformats.org/officeDocument/2006/relationships/slideLayout" Target="../slideLayouts/slideLayout7.xml"/><Relationship Id="rId1" Type="http://schemas.openxmlformats.org/officeDocument/2006/relationships/tags" Target="../tags/tag140.xml"/></Relationships>
</file>

<file path=ppt/slides/_rels/slide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2" Type="http://schemas.openxmlformats.org/officeDocument/2006/relationships/slideLayout" Target="../slideLayouts/slideLayout18.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6.xml"/><Relationship Id="rId2" Type="http://schemas.openxmlformats.org/officeDocument/2006/relationships/image" Target="../media/image17.png"/><Relationship Id="rId1" Type="http://schemas.openxmlformats.org/officeDocument/2006/relationships/tags" Target="../tags/tag145.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48.xml"/><Relationship Id="rId2" Type="http://schemas.openxmlformats.org/officeDocument/2006/relationships/image" Target="../media/image18.png"/><Relationship Id="rId1" Type="http://schemas.openxmlformats.org/officeDocument/2006/relationships/tags" Target="../tags/tag14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9.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1.xml"/><Relationship Id="rId2" Type="http://schemas.openxmlformats.org/officeDocument/2006/relationships/image" Target="../media/image19.png"/><Relationship Id="rId1" Type="http://schemas.openxmlformats.org/officeDocument/2006/relationships/tags" Target="../tags/tag150.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2.xml"/><Relationship Id="rId1" Type="http://schemas.openxmlformats.org/officeDocument/2006/relationships/image" Target="../media/image20.GIF"/></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22.png"/><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image" Target="../media/image24.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22.png"/><Relationship Id="rId3" Type="http://schemas.microsoft.com/office/2007/relationships/hdphoto" Target="../media/image26.wdp"/><Relationship Id="rId2" Type="http://schemas.openxmlformats.org/officeDocument/2006/relationships/image" Target="../media/image25.png"/><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image" Target="../media/image27.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image" Target="../media/image27.jpe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4.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oleObject" Target="../embeddings/oleObject2.bin"/><Relationship Id="rId4" Type="http://schemas.openxmlformats.org/officeDocument/2006/relationships/image" Target="../media/image32.png"/><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emf"/><Relationship Id="rId1" Type="http://schemas.openxmlformats.org/officeDocument/2006/relationships/image" Target="../media/image34.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91.xml"/><Relationship Id="rId4" Type="http://schemas.openxmlformats.org/officeDocument/2006/relationships/image" Target="../media/image1.png"/><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42.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3" Type="http://schemas.openxmlformats.org/officeDocument/2006/relationships/notesSlide" Target="../notesSlides/notesSlide17.xml"/><Relationship Id="rId12" Type="http://schemas.openxmlformats.org/officeDocument/2006/relationships/slideLayout" Target="../slideLayouts/slideLayout7.xml"/><Relationship Id="rId11" Type="http://schemas.openxmlformats.org/officeDocument/2006/relationships/image" Target="../media/image55.png"/><Relationship Id="rId10" Type="http://schemas.openxmlformats.org/officeDocument/2006/relationships/image" Target="../media/image54.png"/><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8.png"/><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2.png"/><Relationship Id="rId14" Type="http://schemas.openxmlformats.org/officeDocument/2006/relationships/slideLayout" Target="../slideLayouts/slideLayout7.xml"/><Relationship Id="rId13" Type="http://schemas.openxmlformats.org/officeDocument/2006/relationships/image" Target="../media/image51.png"/><Relationship Id="rId12" Type="http://schemas.openxmlformats.org/officeDocument/2006/relationships/image" Target="../media/image50.png"/><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61.png"/><Relationship Id="rId14" Type="http://schemas.openxmlformats.org/officeDocument/2006/relationships/notesSlide" Target="../notesSlides/notesSlide18.xml"/><Relationship Id="rId13" Type="http://schemas.openxmlformats.org/officeDocument/2006/relationships/slideLayout" Target="../slideLayouts/slideLayout7.xml"/><Relationship Id="rId12" Type="http://schemas.openxmlformats.org/officeDocument/2006/relationships/image" Target="../media/image55.png"/><Relationship Id="rId11" Type="http://schemas.openxmlformats.org/officeDocument/2006/relationships/image" Target="../media/image62.png"/><Relationship Id="rId10" Type="http://schemas.openxmlformats.org/officeDocument/2006/relationships/image" Target="../media/image53.png"/><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63.png"/><Relationship Id="rId13" Type="http://schemas.openxmlformats.org/officeDocument/2006/relationships/slideLayout" Target="../slideLayouts/slideLayout7.xml"/><Relationship Id="rId12" Type="http://schemas.openxmlformats.org/officeDocument/2006/relationships/image" Target="../media/image65.png"/><Relationship Id="rId11" Type="http://schemas.openxmlformats.org/officeDocument/2006/relationships/image" Target="../media/image57.png"/><Relationship Id="rId10" Type="http://schemas.openxmlformats.org/officeDocument/2006/relationships/image" Target="../media/image64.png"/><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63.png"/><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63.png"/><Relationship Id="rId10" Type="http://schemas.openxmlformats.org/officeDocument/2006/relationships/notesSlide" Target="../notesSlides/notesSlide19.xml"/><Relationship Id="rId1" Type="http://schemas.openxmlformats.org/officeDocument/2006/relationships/image" Target="../media/image45.png"/></Relationships>
</file>

<file path=ppt/slides/_rels/slide48.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66.jpeg"/><Relationship Id="rId2" Type="http://schemas.openxmlformats.org/officeDocument/2006/relationships/image" Target="../media/image63.png"/><Relationship Id="rId10" Type="http://schemas.openxmlformats.org/officeDocument/2006/relationships/slideLayout" Target="../slideLayouts/slideLayout7.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1" Type="http://schemas.openxmlformats.org/officeDocument/2006/relationships/slideLayout" Target="../slideLayouts/slideLayout7.xml"/><Relationship Id="rId20" Type="http://schemas.openxmlformats.org/officeDocument/2006/relationships/image" Target="../media/image51.png"/><Relationship Id="rId2" Type="http://schemas.openxmlformats.org/officeDocument/2006/relationships/image" Target="../media/image68.png"/><Relationship Id="rId19" Type="http://schemas.openxmlformats.org/officeDocument/2006/relationships/image" Target="../media/image50.png"/><Relationship Id="rId18" Type="http://schemas.openxmlformats.org/officeDocument/2006/relationships/image" Target="../media/image84.png"/><Relationship Id="rId17" Type="http://schemas.openxmlformats.org/officeDocument/2006/relationships/image" Target="../media/image83.png"/><Relationship Id="rId16" Type="http://schemas.openxmlformats.org/officeDocument/2006/relationships/image" Target="../media/image82.png"/><Relationship Id="rId15" Type="http://schemas.openxmlformats.org/officeDocument/2006/relationships/image" Target="../media/image81.png"/><Relationship Id="rId14" Type="http://schemas.openxmlformats.org/officeDocument/2006/relationships/image" Target="../media/image80.png"/><Relationship Id="rId13" Type="http://schemas.openxmlformats.org/officeDocument/2006/relationships/image" Target="../media/image79.png"/><Relationship Id="rId12" Type="http://schemas.openxmlformats.org/officeDocument/2006/relationships/image" Target="../media/image78.png"/><Relationship Id="rId11" Type="http://schemas.openxmlformats.org/officeDocument/2006/relationships/image" Target="../media/image77.png"/><Relationship Id="rId10" Type="http://schemas.openxmlformats.org/officeDocument/2006/relationships/image" Target="../media/image76.png"/><Relationship Id="rId1" Type="http://schemas.openxmlformats.org/officeDocument/2006/relationships/image" Target="../media/image67.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95.xml"/><Relationship Id="rId4" Type="http://schemas.openxmlformats.org/officeDocument/2006/relationships/image" Target="../media/image2.jpeg"/><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s>
</file>

<file path=ppt/slides/_rels/slide50.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1" Type="http://schemas.openxmlformats.org/officeDocument/2006/relationships/slideLayout" Target="../slideLayouts/slideLayout7.xml"/><Relationship Id="rId20" Type="http://schemas.openxmlformats.org/officeDocument/2006/relationships/image" Target="../media/image84.png"/><Relationship Id="rId2" Type="http://schemas.openxmlformats.org/officeDocument/2006/relationships/image" Target="../media/image68.png"/><Relationship Id="rId19" Type="http://schemas.openxmlformats.org/officeDocument/2006/relationships/image" Target="../media/image83.png"/><Relationship Id="rId18" Type="http://schemas.openxmlformats.org/officeDocument/2006/relationships/image" Target="../media/image82.png"/><Relationship Id="rId17" Type="http://schemas.openxmlformats.org/officeDocument/2006/relationships/image" Target="../media/image81.png"/><Relationship Id="rId16" Type="http://schemas.openxmlformats.org/officeDocument/2006/relationships/image" Target="../media/image80.png"/><Relationship Id="rId15" Type="http://schemas.openxmlformats.org/officeDocument/2006/relationships/image" Target="../media/image79.png"/><Relationship Id="rId14" Type="http://schemas.openxmlformats.org/officeDocument/2006/relationships/image" Target="../media/image78.png"/><Relationship Id="rId13" Type="http://schemas.openxmlformats.org/officeDocument/2006/relationships/image" Target="../media/image77.png"/><Relationship Id="rId12" Type="http://schemas.openxmlformats.org/officeDocument/2006/relationships/image" Target="../media/image51.png"/><Relationship Id="rId11" Type="http://schemas.openxmlformats.org/officeDocument/2006/relationships/image" Target="../media/image50.png"/><Relationship Id="rId10" Type="http://schemas.openxmlformats.org/officeDocument/2006/relationships/image" Target="../media/image76.png"/><Relationship Id="rId1" Type="http://schemas.openxmlformats.org/officeDocument/2006/relationships/image" Target="../media/image67.png"/></Relationships>
</file>

<file path=ppt/slides/_rels/slide51.xml.rels><?xml version="1.0" encoding="UTF-8" standalone="yes"?>
<Relationships xmlns="http://schemas.openxmlformats.org/package/2006/relationships"><Relationship Id="rId9" Type="http://schemas.openxmlformats.org/officeDocument/2006/relationships/image" Target="../media/image93.pn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1" Type="http://schemas.openxmlformats.org/officeDocument/2006/relationships/slideLayout" Target="../slideLayouts/slideLayout7.xml"/><Relationship Id="rId10" Type="http://schemas.openxmlformats.org/officeDocument/2006/relationships/image" Target="../media/image94.png"/><Relationship Id="rId1" Type="http://schemas.openxmlformats.org/officeDocument/2006/relationships/image" Target="../media/image85.png"/></Relationships>
</file>

<file path=ppt/slides/_rels/slide52.xml.rels><?xml version="1.0" encoding="UTF-8" standalone="yes"?>
<Relationships xmlns="http://schemas.openxmlformats.org/package/2006/relationships"><Relationship Id="rId9" Type="http://schemas.openxmlformats.org/officeDocument/2006/relationships/image" Target="../media/image91.png"/><Relationship Id="rId8" Type="http://schemas.openxmlformats.org/officeDocument/2006/relationships/image" Target="../media/image99.png"/><Relationship Id="rId7" Type="http://schemas.openxmlformats.org/officeDocument/2006/relationships/image" Target="../media/image94.png"/><Relationship Id="rId6" Type="http://schemas.openxmlformats.org/officeDocument/2006/relationships/image" Target="../media/image88.png"/><Relationship Id="rId5" Type="http://schemas.openxmlformats.org/officeDocument/2006/relationships/image" Target="../media/image85.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3" Type="http://schemas.openxmlformats.org/officeDocument/2006/relationships/notesSlide" Target="../notesSlides/notesSlide20.xml"/><Relationship Id="rId12" Type="http://schemas.openxmlformats.org/officeDocument/2006/relationships/slideLayout" Target="../slideLayouts/slideLayout7.xml"/><Relationship Id="rId11" Type="http://schemas.openxmlformats.org/officeDocument/2006/relationships/image" Target="../media/image93.png"/><Relationship Id="rId10" Type="http://schemas.openxmlformats.org/officeDocument/2006/relationships/image" Target="../media/image92.png"/><Relationship Id="rId1" Type="http://schemas.openxmlformats.org/officeDocument/2006/relationships/image" Target="../media/image95.png"/></Relationships>
</file>

<file path=ppt/slides/_rels/slide53.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4.png"/><Relationship Id="rId6" Type="http://schemas.openxmlformats.org/officeDocument/2006/relationships/image" Target="../media/image88.png"/><Relationship Id="rId5" Type="http://schemas.openxmlformats.org/officeDocument/2006/relationships/image" Target="../media/image85.png"/><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01.png"/><Relationship Id="rId12" Type="http://schemas.openxmlformats.org/officeDocument/2006/relationships/slideLayout" Target="../slideLayouts/slideLayout7.xml"/><Relationship Id="rId11" Type="http://schemas.openxmlformats.org/officeDocument/2006/relationships/image" Target="../media/image104.png"/><Relationship Id="rId10" Type="http://schemas.openxmlformats.org/officeDocument/2006/relationships/image" Target="../media/image93.png"/><Relationship Id="rId1" Type="http://schemas.openxmlformats.org/officeDocument/2006/relationships/image" Target="../media/image100.png"/></Relationships>
</file>

<file path=ppt/slides/_rels/slide54.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4.png"/><Relationship Id="rId6" Type="http://schemas.openxmlformats.org/officeDocument/2006/relationships/image" Target="../media/image88.png"/><Relationship Id="rId5" Type="http://schemas.openxmlformats.org/officeDocument/2006/relationships/image" Target="../media/image85.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2" Type="http://schemas.openxmlformats.org/officeDocument/2006/relationships/slideLayout" Target="../slideLayouts/slideLayout7.xml"/><Relationship Id="rId11" Type="http://schemas.openxmlformats.org/officeDocument/2006/relationships/image" Target="../media/image109.png"/><Relationship Id="rId10" Type="http://schemas.openxmlformats.org/officeDocument/2006/relationships/image" Target="../media/image93.png"/><Relationship Id="rId1" Type="http://schemas.openxmlformats.org/officeDocument/2006/relationships/image" Target="../media/image105.png"/></Relationships>
</file>

<file path=ppt/slides/_rels/slide55.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4.png"/><Relationship Id="rId6" Type="http://schemas.openxmlformats.org/officeDocument/2006/relationships/image" Target="../media/image88.png"/><Relationship Id="rId5" Type="http://schemas.openxmlformats.org/officeDocument/2006/relationships/image" Target="../media/image85.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3" Type="http://schemas.openxmlformats.org/officeDocument/2006/relationships/notesSlide" Target="../notesSlides/notesSlide21.xml"/><Relationship Id="rId12" Type="http://schemas.openxmlformats.org/officeDocument/2006/relationships/slideLayout" Target="../slideLayouts/slideLayout7.xml"/><Relationship Id="rId11" Type="http://schemas.openxmlformats.org/officeDocument/2006/relationships/image" Target="../media/image114.png"/><Relationship Id="rId10" Type="http://schemas.openxmlformats.org/officeDocument/2006/relationships/image" Target="../media/image93.png"/><Relationship Id="rId1" Type="http://schemas.openxmlformats.org/officeDocument/2006/relationships/image" Target="../media/image11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3.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55.xml"/><Relationship Id="rId2" Type="http://schemas.openxmlformats.org/officeDocument/2006/relationships/image" Target="../media/image115.png"/><Relationship Id="rId1" Type="http://schemas.openxmlformats.org/officeDocument/2006/relationships/tags" Target="../tags/tag15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6.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7.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99.xml"/><Relationship Id="rId4" Type="http://schemas.openxmlformats.org/officeDocument/2006/relationships/image" Target="../media/image3.png"/><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61.xml"/><Relationship Id="rId6" Type="http://schemas.openxmlformats.org/officeDocument/2006/relationships/image" Target="../media/image118.png"/><Relationship Id="rId5" Type="http://schemas.openxmlformats.org/officeDocument/2006/relationships/tags" Target="../tags/tag160.xml"/><Relationship Id="rId4" Type="http://schemas.openxmlformats.org/officeDocument/2006/relationships/image" Target="../media/image117.png"/><Relationship Id="rId3" Type="http://schemas.openxmlformats.org/officeDocument/2006/relationships/tags" Target="../tags/tag159.xml"/><Relationship Id="rId2" Type="http://schemas.openxmlformats.org/officeDocument/2006/relationships/image" Target="../media/image116.png"/><Relationship Id="rId1" Type="http://schemas.openxmlformats.org/officeDocument/2006/relationships/tags" Target="../tags/tag158.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4.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5.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6.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03.xml"/><Relationship Id="rId4" Type="http://schemas.openxmlformats.org/officeDocument/2006/relationships/image" Target="../media/image4.png"/><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07.xml"/><Relationship Id="rId4" Type="http://schemas.openxmlformats.org/officeDocument/2006/relationships/image" Target="../media/image5.jpeg"/><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概率论课堂展示</a:t>
            </a:r>
            <a:endParaRPr lang="zh-CN" altLang="zh-CN"/>
          </a:p>
        </p:txBody>
      </p:sp>
      <p:sp>
        <p:nvSpPr>
          <p:cNvPr id="3" name="副标题 2"/>
          <p:cNvSpPr>
            <a:spLocks noGrp="1"/>
          </p:cNvSpPr>
          <p:nvPr>
            <p:ph type="subTitle" idx="1"/>
            <p:custDataLst>
              <p:tags r:id="rId2"/>
            </p:custDataLst>
          </p:nvPr>
        </p:nvSpPr>
        <p:spPr/>
        <p:txBody>
          <a:bodyPr>
            <a:normAutofit lnSpcReduction="10000"/>
          </a:bodyPr>
          <a:p>
            <a:endParaRPr lang="zh-CN" altLang="en-US"/>
          </a:p>
          <a:p>
            <a:endParaRPr lang="zh-CN" altLang="en-US"/>
          </a:p>
          <a:p>
            <a:r>
              <a:rPr lang="en-US" altLang="zh-CN"/>
              <a:t>——by</a:t>
            </a:r>
            <a:r>
              <a:rPr lang="zh-CN" altLang="en-US"/>
              <a:t>四元方程组</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990725" y="3848100"/>
            <a:ext cx="7976870" cy="767080"/>
          </a:xfrm>
        </p:spPr>
        <p:txBody>
          <a:bodyPr lIns="90000" tIns="46800" rIns="90000" bIns="46800">
            <a:noAutofit/>
          </a:bodyPr>
          <a:lstStyle/>
          <a:p>
            <a:r>
              <a:rPr lang="en-US" altLang="zh-CN" sz="6000" dirty="0">
                <a:sym typeface="Arial" panose="020B0604020202020204" pitchFamily="34" charset="0"/>
              </a:rPr>
              <a:t>Andery Nikolaevich</a:t>
            </a:r>
            <a:endParaRPr lang="en-US" altLang="zh-CN" sz="6000" dirty="0">
              <a:sym typeface="Arial" panose="020B0604020202020204" pitchFamily="34" charset="0"/>
            </a:endParaRPr>
          </a:p>
        </p:txBody>
      </p:sp>
      <p:grpSp>
        <p:nvGrpSpPr>
          <p:cNvPr id="19" name="组合 18"/>
          <p:cNvGrpSpPr/>
          <p:nvPr>
            <p:custDataLst>
              <p:tags r:id="rId2"/>
            </p:custDataLst>
          </p:nvPr>
        </p:nvGrpSpPr>
        <p:grpSpPr>
          <a:xfrm>
            <a:off x="2114550" y="2516505"/>
            <a:ext cx="1026160" cy="1026160"/>
            <a:chOff x="2870" y="3715"/>
            <a:chExt cx="1616" cy="1616"/>
          </a:xfrm>
        </p:grpSpPr>
        <p:sp>
          <p:nvSpPr>
            <p:cNvPr id="5" name="矩形 4"/>
            <p:cNvSpPr/>
            <p:nvPr>
              <p:custDataLst>
                <p:tags r:id="rId3"/>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charset="-122"/>
                <a:sym typeface="Arial" panose="020B0604020202020204" pitchFamily="34" charset="0"/>
              </a:endParaRPr>
            </a:p>
          </p:txBody>
        </p:sp>
        <p:sp>
          <p:nvSpPr>
            <p:cNvPr id="10" name="文本框 9"/>
            <p:cNvSpPr txBox="1"/>
            <p:nvPr>
              <p:custDataLst>
                <p:tags r:id="rId4"/>
              </p:custDataLst>
            </p:nvPr>
          </p:nvSpPr>
          <p:spPr>
            <a:xfrm>
              <a:off x="2870" y="3715"/>
              <a:ext cx="1616" cy="1616"/>
            </a:xfrm>
            <a:prstGeom prst="rect">
              <a:avLst/>
            </a:prstGeom>
            <a:noFill/>
          </p:spPr>
          <p:txBody>
            <a:bodyPr wrap="square" rtlCol="0" anchor="ctr" anchorCtr="0">
              <a:normAutofit/>
            </a:bodyPr>
            <a:lstStyle/>
            <a:p>
              <a:pPr algn="ctr"/>
              <a:r>
                <a:rPr lang="en-US" altLang="zh-CN" sz="4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02</a:t>
              </a:r>
              <a:endParaRPr lang="en-US" altLang="zh-CN" sz="4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grpSp>
      <p:sp>
        <p:nvSpPr>
          <p:cNvPr id="24" name="矩形 23"/>
          <p:cNvSpPr/>
          <p:nvPr>
            <p:custDataLst>
              <p:tags r:id="rId5"/>
            </p:custDataLst>
          </p:nvPr>
        </p:nvSpPr>
        <p:spPr>
          <a:xfrm>
            <a:off x="10075545" y="2516505"/>
            <a:ext cx="17780" cy="255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charset="-122"/>
              <a:sym typeface="Arial" panose="020B0604020202020204" pitchFamily="34" charset="0"/>
            </a:endParaRPr>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早年</a:t>
            </a:r>
            <a:endParaRPr lang="zh-CN" altLang="en-US"/>
          </a:p>
        </p:txBody>
      </p:sp>
      <p:sp>
        <p:nvSpPr>
          <p:cNvPr id="2" name="内容占位符 1"/>
          <p:cNvSpPr>
            <a:spLocks noGrp="1"/>
          </p:cNvSpPr>
          <p:nvPr>
            <p:ph idx="1"/>
            <p:custDataLst>
              <p:tags r:id="rId2"/>
            </p:custDataLst>
          </p:nvPr>
        </p:nvSpPr>
        <p:spPr>
          <a:xfrm>
            <a:off x="608330" y="1490345"/>
            <a:ext cx="6189980" cy="4759325"/>
          </a:xfrm>
        </p:spPr>
        <p:txBody>
          <a:bodyPr>
            <a:noAutofit/>
          </a:bodyPr>
          <a:lstStyle/>
          <a:p>
            <a:r>
              <a:rPr lang="zh-CN" altLang="en-US" sz="2400" dirty="0"/>
              <a:t>柯尔莫哥罗夫的母亲在生他时去世;他由她的姐姐抚养长大，并随了外祖父的姓氏。他的姑姑在他七岁时和他一起搬到莫斯科，在那里他很早就表现出对生物学和历史的兴趣。</a:t>
            </a:r>
            <a:endParaRPr lang="zh-CN" altLang="en-US" sz="2400" dirty="0"/>
          </a:p>
          <a:p>
            <a:r>
              <a:rPr lang="zh-CN" altLang="en-US" sz="2400" dirty="0"/>
              <a:t>1920年，尚未决定职业生涯的他同时进入莫斯科国立大学学习历史和数学，并在门捷列夫化学工程学院学习冶金。然而，他很快就表现出非凡的数学天赋，并专攻该学科。</a:t>
            </a:r>
            <a:endParaRPr lang="zh-CN" altLang="en-US" sz="2400" dirty="0"/>
          </a:p>
        </p:txBody>
      </p:sp>
      <p:pic>
        <p:nvPicPr>
          <p:cNvPr id="4" name="图片 3" descr="Andery Nikolaevich"/>
          <p:cNvPicPr>
            <a:picLocks noChangeAspect="1"/>
          </p:cNvPicPr>
          <p:nvPr/>
        </p:nvPicPr>
        <p:blipFill>
          <a:blip r:embed="rId3"/>
          <a:stretch>
            <a:fillRect/>
          </a:stretch>
        </p:blipFill>
        <p:spPr>
          <a:xfrm>
            <a:off x="6654800" y="443865"/>
            <a:ext cx="5020945" cy="6321425"/>
          </a:xfrm>
          <a:prstGeom prst="rect">
            <a:avLst/>
          </a:prstGeom>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学业生涯</a:t>
            </a:r>
            <a:endParaRPr lang="zh-CN" altLang="en-US"/>
          </a:p>
        </p:txBody>
      </p:sp>
      <p:sp>
        <p:nvSpPr>
          <p:cNvPr id="2" name="内容占位符 1"/>
          <p:cNvSpPr>
            <a:spLocks noGrp="1"/>
          </p:cNvSpPr>
          <p:nvPr>
            <p:ph idx="1"/>
            <p:custDataLst>
              <p:tags r:id="rId2"/>
            </p:custDataLst>
          </p:nvPr>
        </p:nvSpPr>
        <p:spPr>
          <a:xfrm>
            <a:off x="608330" y="1490345"/>
            <a:ext cx="11179810" cy="4759325"/>
          </a:xfrm>
        </p:spPr>
        <p:txBody>
          <a:bodyPr>
            <a:noAutofit/>
          </a:bodyPr>
          <a:lstStyle/>
          <a:p>
            <a:r>
              <a:rPr lang="zh-CN" altLang="en-US" sz="2400" dirty="0"/>
              <a:t>19岁时，他被委托在波蒂利欣实验学校教授数学和物理课程，到1925年毕业时，他已经发表了10篇数学论文。</a:t>
            </a:r>
            <a:endParaRPr lang="zh-CN" altLang="en-US" sz="2400" dirty="0"/>
          </a:p>
          <a:p>
            <a:r>
              <a:rPr lang="zh-CN" altLang="en-US" sz="2400" dirty="0"/>
              <a:t>在1928年又写了八篇论文。后来，他将其中最重要的论文“测度和概率论通论”（旨在为概率建立一个严格的公理基础）扩展为有影响力的专著Grundbegriffe der Wahrscheinlichkeitsrechnung）</a:t>
            </a:r>
            <a:endParaRPr lang="zh-CN" altLang="en-US" sz="2400" dirty="0"/>
          </a:p>
          <a:p>
            <a:r>
              <a:rPr lang="zh-CN" altLang="en-US" sz="2400" dirty="0"/>
              <a:t>1929年，完成博士学位后，柯尔莫果洛夫当选为莫斯科国立大学数学与力学研究所的成员，并与之共度余生。1931年，在莫斯科数学界彻底重组后，他被选为教授。两年后，他被任命为该大学数学研究所所长，直到1939年，并从1951年到1953年再次担任该职位。</a:t>
            </a:r>
            <a:endParaRPr lang="zh-CN" altLang="en-US" sz="2400" dirty="0"/>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主要成就</a:t>
            </a:r>
            <a:endParaRPr lang="zh-CN" altLang="en-US"/>
          </a:p>
        </p:txBody>
      </p:sp>
      <p:sp>
        <p:nvSpPr>
          <p:cNvPr id="2" name="内容占位符 1"/>
          <p:cNvSpPr>
            <a:spLocks noGrp="1"/>
          </p:cNvSpPr>
          <p:nvPr>
            <p:ph idx="1"/>
            <p:custDataLst>
              <p:tags r:id="rId2"/>
            </p:custDataLst>
          </p:nvPr>
        </p:nvSpPr>
        <p:spPr>
          <a:xfrm>
            <a:off x="608330" y="1490345"/>
            <a:ext cx="3992245" cy="4759325"/>
          </a:xfrm>
        </p:spPr>
        <p:txBody>
          <a:bodyPr>
            <a:noAutofit/>
          </a:bodyPr>
          <a:lstStyle/>
          <a:p>
            <a:r>
              <a:rPr lang="zh-CN" altLang="en-US" sz="2000" dirty="0"/>
              <a:t>对概率论的贡献是他的主要成就。他的论文《论概率论中的分析方法》为概率论的新开端奠定了基础。他的研究已被应用于数学遗传学、物理学，甚至人口学。</a:t>
            </a:r>
            <a:endParaRPr lang="zh-CN" altLang="en-US" sz="2000" dirty="0"/>
          </a:p>
          <a:p>
            <a:r>
              <a:rPr sz="2000">
                <a:sym typeface="+mn-ea"/>
              </a:rPr>
              <a:t>他的KAM（Kolmogorov-Arnold-Moser）理论被认为解决了太阳系的稳定性问题。亨利·庞加莱首先提出的问题。</a:t>
            </a:r>
            <a:endParaRPr lang="zh-CN" altLang="en-US" sz="2000" spc="150" dirty="0">
              <a:solidFill>
                <a:schemeClr val="tx1">
                  <a:lumMod val="65000"/>
                  <a:lumOff val="35000"/>
                </a:schemeClr>
              </a:solidFill>
              <a:uFillTx/>
            </a:endParaRPr>
          </a:p>
          <a:p>
            <a:endParaRPr lang="zh-CN" altLang="en-US" sz="2000" spc="150" dirty="0">
              <a:solidFill>
                <a:schemeClr val="tx1">
                  <a:lumMod val="65000"/>
                  <a:lumOff val="35000"/>
                </a:schemeClr>
              </a:solidFill>
              <a:uFillTx/>
            </a:endParaRPr>
          </a:p>
          <a:p>
            <a:endParaRPr lang="zh-CN" altLang="en-US" sz="2000" dirty="0"/>
          </a:p>
        </p:txBody>
      </p:sp>
      <p:pic>
        <p:nvPicPr>
          <p:cNvPr id="6" name="图片 5" descr="Andery Nikolaevich old"/>
          <p:cNvPicPr>
            <a:picLocks noChangeAspect="1"/>
          </p:cNvPicPr>
          <p:nvPr/>
        </p:nvPicPr>
        <p:blipFill>
          <a:blip r:embed="rId3"/>
          <a:stretch>
            <a:fillRect/>
          </a:stretch>
        </p:blipFill>
        <p:spPr>
          <a:xfrm>
            <a:off x="5528945" y="358775"/>
            <a:ext cx="5116195" cy="6140450"/>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407740" y="243275"/>
            <a:ext cx="10969200" cy="705600"/>
          </a:xfrm>
        </p:spPr>
        <p:txBody>
          <a:bodyPr/>
          <a:lstStyle/>
          <a:p>
            <a:r>
              <a:t>风采欣赏</a:t>
            </a:r>
          </a:p>
        </p:txBody>
      </p:sp>
      <p:pic>
        <p:nvPicPr>
          <p:cNvPr id="7" name="图片 6" descr="Andery Nikolaevich group"/>
          <p:cNvPicPr>
            <a:picLocks noChangeAspect="1"/>
          </p:cNvPicPr>
          <p:nvPr/>
        </p:nvPicPr>
        <p:blipFill>
          <a:blip r:embed="rId2"/>
          <a:stretch>
            <a:fillRect/>
          </a:stretch>
        </p:blipFill>
        <p:spPr>
          <a:xfrm>
            <a:off x="1774190" y="1127125"/>
            <a:ext cx="8759190" cy="5461000"/>
          </a:xfrm>
          <a:prstGeom prst="rect">
            <a:avLst/>
          </a:prstGeom>
        </p:spPr>
      </p:pic>
      <p:sp>
        <p:nvSpPr>
          <p:cNvPr id="2" name="文本框 1"/>
          <p:cNvSpPr txBox="1"/>
          <p:nvPr/>
        </p:nvSpPr>
        <p:spPr>
          <a:xfrm>
            <a:off x="10761345" y="1952625"/>
            <a:ext cx="4064000" cy="368300"/>
          </a:xfrm>
          <a:prstGeom prst="rect">
            <a:avLst/>
          </a:prstGeom>
          <a:noFill/>
        </p:spPr>
        <p:txBody>
          <a:bodyPr wrap="square" rtlCol="0">
            <a:spAutoFit/>
          </a:bodyPr>
          <a:p>
            <a:r>
              <a:rPr lang="zh-CN" altLang="en-US"/>
              <a:t>老年</a:t>
            </a:r>
            <a:r>
              <a:rPr lang="zh-CN" altLang="en-US"/>
              <a:t>时代</a:t>
            </a:r>
            <a:endParaRPr lang="zh-CN" altLang="en-US"/>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407740" y="243275"/>
            <a:ext cx="10969200" cy="705600"/>
          </a:xfrm>
        </p:spPr>
        <p:txBody>
          <a:bodyPr/>
          <a:lstStyle/>
          <a:p>
            <a:r>
              <a:t>风采欣赏</a:t>
            </a:r>
          </a:p>
        </p:txBody>
      </p:sp>
      <p:pic>
        <p:nvPicPr>
          <p:cNvPr id="2" name="图片 1" descr="image_3xzUuOx4Z6Bx4wsXwxpe"/>
          <p:cNvPicPr>
            <a:picLocks noChangeAspect="1"/>
          </p:cNvPicPr>
          <p:nvPr/>
        </p:nvPicPr>
        <p:blipFill>
          <a:blip r:embed="rId2"/>
          <a:stretch>
            <a:fillRect/>
          </a:stretch>
        </p:blipFill>
        <p:spPr>
          <a:xfrm>
            <a:off x="5774055" y="307975"/>
            <a:ext cx="5280025" cy="6453505"/>
          </a:xfrm>
          <a:prstGeom prst="rect">
            <a:avLst/>
          </a:prstGeom>
        </p:spPr>
      </p:pic>
      <p:pic>
        <p:nvPicPr>
          <p:cNvPr id="4" name="图片 3" descr="image_KouteSopw29b0"/>
          <p:cNvPicPr>
            <a:picLocks noChangeAspect="1"/>
          </p:cNvPicPr>
          <p:nvPr/>
        </p:nvPicPr>
        <p:blipFill>
          <a:blip r:embed="rId3"/>
          <a:stretch>
            <a:fillRect/>
          </a:stretch>
        </p:blipFill>
        <p:spPr>
          <a:xfrm>
            <a:off x="335915" y="307975"/>
            <a:ext cx="4919345" cy="5934075"/>
          </a:xfrm>
          <a:prstGeom prst="rect">
            <a:avLst/>
          </a:prstGeom>
        </p:spPr>
      </p:pic>
      <p:sp>
        <p:nvSpPr>
          <p:cNvPr id="5" name="文本框 4"/>
          <p:cNvSpPr txBox="1"/>
          <p:nvPr/>
        </p:nvSpPr>
        <p:spPr>
          <a:xfrm>
            <a:off x="1710055" y="6393180"/>
            <a:ext cx="4064000" cy="368300"/>
          </a:xfrm>
          <a:prstGeom prst="rect">
            <a:avLst/>
          </a:prstGeom>
          <a:noFill/>
        </p:spPr>
        <p:txBody>
          <a:bodyPr wrap="square" rtlCol="0">
            <a:spAutoFit/>
          </a:bodyPr>
          <a:p>
            <a:r>
              <a:rPr lang="zh-CN" altLang="en-US"/>
              <a:t>年轻的时候</a:t>
            </a:r>
            <a:endParaRPr lang="zh-CN" altLang="en-US"/>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407740" y="243275"/>
            <a:ext cx="10969200" cy="705600"/>
          </a:xfrm>
        </p:spPr>
        <p:txBody>
          <a:bodyPr/>
          <a:lstStyle/>
          <a:p>
            <a:r>
              <a:t>风采欣赏</a:t>
            </a:r>
          </a:p>
        </p:txBody>
      </p:sp>
      <p:pic>
        <p:nvPicPr>
          <p:cNvPr id="2" name="图片 1" descr="image_S370cm03dAUz3MstW"/>
          <p:cNvPicPr>
            <a:picLocks noChangeAspect="1"/>
          </p:cNvPicPr>
          <p:nvPr/>
        </p:nvPicPr>
        <p:blipFill>
          <a:blip r:embed="rId2"/>
          <a:stretch>
            <a:fillRect/>
          </a:stretch>
        </p:blipFill>
        <p:spPr>
          <a:xfrm>
            <a:off x="1998980" y="1020445"/>
            <a:ext cx="8193405" cy="5454015"/>
          </a:xfrm>
          <a:prstGeom prst="rect">
            <a:avLst/>
          </a:prstGeom>
        </p:spPr>
      </p:pic>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407740" y="243275"/>
            <a:ext cx="10969200" cy="705600"/>
          </a:xfrm>
        </p:spPr>
        <p:txBody>
          <a:bodyPr/>
          <a:lstStyle/>
          <a:p>
            <a:r>
              <a:t>落幕与延续</a:t>
            </a:r>
          </a:p>
        </p:txBody>
      </p:sp>
      <p:pic>
        <p:nvPicPr>
          <p:cNvPr id="2" name="图片 1" descr="image_UpcCl6ehSho7xEo2Gni"/>
          <p:cNvPicPr>
            <a:picLocks noChangeAspect="1"/>
          </p:cNvPicPr>
          <p:nvPr/>
        </p:nvPicPr>
        <p:blipFill>
          <a:blip r:embed="rId2"/>
          <a:stretch>
            <a:fillRect/>
          </a:stretch>
        </p:blipFill>
        <p:spPr>
          <a:xfrm>
            <a:off x="3637280" y="422275"/>
            <a:ext cx="4727575" cy="6301105"/>
          </a:xfrm>
          <a:prstGeom prst="rect">
            <a:avLst/>
          </a:prstGeom>
        </p:spPr>
      </p:pic>
      <p:sp>
        <p:nvSpPr>
          <p:cNvPr id="4" name="文本框 3"/>
          <p:cNvSpPr txBox="1"/>
          <p:nvPr/>
        </p:nvSpPr>
        <p:spPr>
          <a:xfrm>
            <a:off x="9417685" y="1871345"/>
            <a:ext cx="4064000" cy="645160"/>
          </a:xfrm>
          <a:prstGeom prst="rect">
            <a:avLst/>
          </a:prstGeom>
          <a:noFill/>
        </p:spPr>
        <p:txBody>
          <a:bodyPr wrap="square" rtlCol="0">
            <a:spAutoFit/>
          </a:bodyPr>
          <a:p>
            <a:r>
              <a:rPr lang="zh-CN" altLang="en-US"/>
              <a:t>永远</a:t>
            </a:r>
            <a:endParaRPr lang="zh-CN" altLang="en-US"/>
          </a:p>
          <a:p>
            <a:r>
              <a:rPr lang="zh-CN" altLang="en-US"/>
              <a:t>纪念</a:t>
            </a:r>
            <a:endParaRPr lang="zh-CN" altLang="en-US"/>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49325" y="3609340"/>
            <a:ext cx="9472930" cy="1806575"/>
          </a:xfrm>
        </p:spPr>
        <p:txBody>
          <a:bodyPr lIns="90000" tIns="46800" rIns="90000" bIns="46800">
            <a:noAutofit/>
          </a:bodyPr>
          <a:lstStyle/>
          <a:p>
            <a:r>
              <a:rPr lang="en-US" altLang="zh-CN" sz="6000" dirty="0">
                <a:sym typeface="Arial" panose="020B0604020202020204" pitchFamily="34" charset="0"/>
              </a:rPr>
              <a:t>卷积神经网络和概率统计</a:t>
            </a:r>
            <a:endParaRPr lang="en-US" altLang="zh-CN" sz="6000" dirty="0">
              <a:sym typeface="Arial" panose="020B0604020202020204" pitchFamily="34" charset="0"/>
            </a:endParaRPr>
          </a:p>
        </p:txBody>
      </p:sp>
      <p:grpSp>
        <p:nvGrpSpPr>
          <p:cNvPr id="19" name="组合 18"/>
          <p:cNvGrpSpPr/>
          <p:nvPr>
            <p:custDataLst>
              <p:tags r:id="rId2"/>
            </p:custDataLst>
          </p:nvPr>
        </p:nvGrpSpPr>
        <p:grpSpPr>
          <a:xfrm>
            <a:off x="2114550" y="2516505"/>
            <a:ext cx="1026160" cy="1026160"/>
            <a:chOff x="2870" y="3715"/>
            <a:chExt cx="1616" cy="1616"/>
          </a:xfrm>
        </p:grpSpPr>
        <p:sp>
          <p:nvSpPr>
            <p:cNvPr id="5" name="矩形 4"/>
            <p:cNvSpPr/>
            <p:nvPr>
              <p:custDataLst>
                <p:tags r:id="rId3"/>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charset="-122"/>
                <a:sym typeface="Arial" panose="020B0604020202020204" pitchFamily="34" charset="0"/>
              </a:endParaRPr>
            </a:p>
          </p:txBody>
        </p:sp>
        <p:sp>
          <p:nvSpPr>
            <p:cNvPr id="10" name="文本框 9"/>
            <p:cNvSpPr txBox="1"/>
            <p:nvPr>
              <p:custDataLst>
                <p:tags r:id="rId4"/>
              </p:custDataLst>
            </p:nvPr>
          </p:nvSpPr>
          <p:spPr>
            <a:xfrm>
              <a:off x="2870" y="3715"/>
              <a:ext cx="1616" cy="1616"/>
            </a:xfrm>
            <a:prstGeom prst="rect">
              <a:avLst/>
            </a:prstGeom>
            <a:noFill/>
          </p:spPr>
          <p:txBody>
            <a:bodyPr wrap="square" rtlCol="0" anchor="ctr" anchorCtr="0">
              <a:normAutofit/>
            </a:bodyPr>
            <a:lstStyle/>
            <a:p>
              <a:pPr algn="ctr"/>
              <a:r>
                <a:rPr lang="en-US" altLang="zh-CN" sz="4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03</a:t>
              </a:r>
              <a:endParaRPr lang="en-US" altLang="zh-CN" sz="4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grpSp>
      <p:sp>
        <p:nvSpPr>
          <p:cNvPr id="24" name="矩形 23"/>
          <p:cNvSpPr/>
          <p:nvPr>
            <p:custDataLst>
              <p:tags r:id="rId5"/>
            </p:custDataLst>
          </p:nvPr>
        </p:nvSpPr>
        <p:spPr>
          <a:xfrm>
            <a:off x="10075545" y="2516505"/>
            <a:ext cx="17780" cy="255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charset="-122"/>
              <a:sym typeface="Arial" panose="020B0604020202020204" pitchFamily="34" charset="0"/>
            </a:endParaRPr>
          </a:p>
        </p:txBody>
      </p:sp>
    </p:spTree>
    <p:custDataLst>
      <p:tags r:id="rId6"/>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二维离散随机变量：</a:t>
            </a:r>
            <a:r>
              <a:rPr lang="zh-CN" altLang="en-US"/>
              <a:t>掷骰子</a:t>
            </a:r>
            <a:endParaRPr lang="zh-CN" altLang="en-US"/>
          </a:p>
        </p:txBody>
      </p:sp>
      <p:pic>
        <p:nvPicPr>
          <p:cNvPr id="8" name="图片 7"/>
          <p:cNvPicPr>
            <a:picLocks noChangeAspect="1"/>
          </p:cNvPicPr>
          <p:nvPr>
            <p:custDataLst>
              <p:tags r:id="rId1"/>
            </p:custDataLst>
          </p:nvPr>
        </p:nvPicPr>
        <p:blipFill>
          <a:blip r:embed="rId2"/>
          <a:stretch>
            <a:fillRect/>
          </a:stretch>
        </p:blipFill>
        <p:spPr>
          <a:xfrm>
            <a:off x="1428115" y="1753870"/>
            <a:ext cx="3896360" cy="2127250"/>
          </a:xfrm>
          <a:prstGeom prst="rect">
            <a:avLst/>
          </a:prstGeom>
        </p:spPr>
      </p:pic>
      <p:pic>
        <p:nvPicPr>
          <p:cNvPr id="100" name="图片 99"/>
          <p:cNvPicPr/>
          <p:nvPr>
            <p:custDataLst>
              <p:tags r:id="rId3"/>
            </p:custDataLst>
          </p:nvPr>
        </p:nvPicPr>
        <p:blipFill>
          <a:blip r:embed="rId4"/>
          <a:stretch>
            <a:fillRect/>
          </a:stretch>
        </p:blipFill>
        <p:spPr>
          <a:xfrm>
            <a:off x="7091045" y="3699510"/>
            <a:ext cx="3048000" cy="495300"/>
          </a:xfrm>
          <a:prstGeom prst="rect">
            <a:avLst/>
          </a:prstGeom>
          <a:noFill/>
          <a:ln w="9525">
            <a:noFill/>
          </a:ln>
        </p:spPr>
      </p:pic>
      <p:pic>
        <p:nvPicPr>
          <p:cNvPr id="9" name="图片 8"/>
          <p:cNvPicPr>
            <a:picLocks noChangeAspect="1"/>
          </p:cNvPicPr>
          <p:nvPr>
            <p:custDataLst>
              <p:tags r:id="rId5"/>
            </p:custDataLst>
          </p:nvPr>
        </p:nvPicPr>
        <p:blipFill>
          <a:blip r:embed="rId6"/>
          <a:stretch>
            <a:fillRect/>
          </a:stretch>
        </p:blipFill>
        <p:spPr>
          <a:xfrm>
            <a:off x="7091045" y="4521835"/>
            <a:ext cx="3790950" cy="1028700"/>
          </a:xfrm>
          <a:prstGeom prst="rect">
            <a:avLst/>
          </a:prstGeom>
        </p:spPr>
      </p:pic>
      <p:pic>
        <p:nvPicPr>
          <p:cNvPr id="101" name="图片 100"/>
          <p:cNvPicPr/>
          <p:nvPr>
            <p:custDataLst>
              <p:tags r:id="rId7"/>
            </p:custDataLst>
          </p:nvPr>
        </p:nvPicPr>
        <p:blipFill>
          <a:blip r:embed="rId8"/>
          <a:stretch>
            <a:fillRect/>
          </a:stretch>
        </p:blipFill>
        <p:spPr>
          <a:xfrm>
            <a:off x="7204710" y="1753870"/>
            <a:ext cx="3563620" cy="1505585"/>
          </a:xfrm>
          <a:prstGeom prst="rect">
            <a:avLst/>
          </a:prstGeom>
          <a:noFill/>
          <a:ln w="9525">
            <a:noFill/>
          </a:ln>
        </p:spPr>
      </p:pic>
    </p:spTree>
    <p:custDataLst>
      <p:tags r:id="rId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887096" y="1393190"/>
            <a:ext cx="1851660" cy="768350"/>
          </a:xfrm>
          <a:prstGeom prst="rect">
            <a:avLst/>
          </a:prstGeom>
          <a:noFill/>
        </p:spPr>
        <p:txBody>
          <a:bodyPr wrap="square" rtlCol="0">
            <a:normAutofit fontScale="97500"/>
          </a:bodyPr>
          <a:lstStyle/>
          <a:p>
            <a:pPr algn="r"/>
            <a:r>
              <a:rPr lang="zh-CN" altLang="en-US" sz="4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目录</a:t>
            </a:r>
            <a:endParaRPr lang="zh-CN" altLang="en-US" sz="4400" b="1" spc="3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sp>
        <p:nvSpPr>
          <p:cNvPr id="7" name="文本框 6"/>
          <p:cNvSpPr txBox="1"/>
          <p:nvPr>
            <p:custDataLst>
              <p:tags r:id="rId2"/>
            </p:custDataLst>
          </p:nvPr>
        </p:nvSpPr>
        <p:spPr>
          <a:xfrm>
            <a:off x="887095" y="2161540"/>
            <a:ext cx="1851660" cy="368300"/>
          </a:xfrm>
          <a:prstGeom prst="rect">
            <a:avLst/>
          </a:prstGeom>
          <a:noFill/>
        </p:spPr>
        <p:txBody>
          <a:bodyPr wrap="square" rtlCol="0">
            <a:normAutofit/>
          </a:bodyPr>
          <a:lstStyle/>
          <a:p>
            <a:pPr algn="r"/>
            <a:r>
              <a:rPr lang="en-US" altLang="zh-CN" sz="1800" spc="300" dirty="0">
                <a:solidFill>
                  <a:schemeClr val="tx1">
                    <a:lumMod val="65000"/>
                    <a:lumOff val="3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CONTENTS</a:t>
            </a:r>
            <a:endParaRPr lang="en-US" altLang="zh-CN" sz="1800" spc="300" dirty="0">
              <a:solidFill>
                <a:schemeClr val="tx1">
                  <a:lumMod val="65000"/>
                  <a:lumOff val="35000"/>
                </a:schemeClr>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8" name="矩形 7"/>
          <p:cNvSpPr/>
          <p:nvPr>
            <p:custDataLst>
              <p:tags r:id="rId3"/>
            </p:custDataLst>
          </p:nvPr>
        </p:nvSpPr>
        <p:spPr>
          <a:xfrm>
            <a:off x="2897505" y="1515110"/>
            <a:ext cx="76200" cy="9226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charset="-122"/>
              <a:sym typeface="Arial" panose="020B0604020202020204" pitchFamily="34" charset="0"/>
            </a:endParaRPr>
          </a:p>
        </p:txBody>
      </p:sp>
      <p:sp>
        <p:nvSpPr>
          <p:cNvPr id="17" name="文本框 16"/>
          <p:cNvSpPr txBox="1"/>
          <p:nvPr>
            <p:custDataLst>
              <p:tags r:id="rId4"/>
            </p:custDataLst>
          </p:nvPr>
        </p:nvSpPr>
        <p:spPr>
          <a:xfrm>
            <a:off x="5768975" y="2133599"/>
            <a:ext cx="1030605" cy="829945"/>
          </a:xfrm>
          <a:prstGeom prst="rect">
            <a:avLst/>
          </a:prstGeom>
          <a:noFill/>
        </p:spPr>
        <p:txBody>
          <a:bodyPr wrap="square" rtlCol="0">
            <a:normAutofit/>
          </a:bodyPr>
          <a:lstStyle/>
          <a:p>
            <a:r>
              <a:rPr lang="en-US" altLang="zh-CN" sz="4800" b="1"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01.</a:t>
            </a:r>
            <a:endParaRPr lang="en-US" altLang="zh-CN" sz="4800" b="1"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18" name="文本框 17"/>
          <p:cNvSpPr txBox="1"/>
          <p:nvPr>
            <p:custDataLst>
              <p:tags r:id="rId5"/>
            </p:custDataLst>
          </p:nvPr>
        </p:nvSpPr>
        <p:spPr>
          <a:xfrm>
            <a:off x="6878955" y="2133599"/>
            <a:ext cx="4246245" cy="831600"/>
          </a:xfrm>
          <a:prstGeom prst="rect">
            <a:avLst/>
          </a:prstGeom>
          <a:noFill/>
        </p:spPr>
        <p:txBody>
          <a:bodyPr wrap="square" bIns="46990" rtlCol="0" anchor="ctr" anchorCtr="0">
            <a:normAutofit/>
          </a:bodyPr>
          <a:lstStyle/>
          <a:p>
            <a:pPr>
              <a:lnSpc>
                <a:spcPct val="120000"/>
              </a:lnSpc>
            </a:pPr>
            <a:r>
              <a:rPr lang="zh-CN" altLang="en-US" sz="3200" b="1" dirty="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介绍一段历史</a:t>
            </a:r>
            <a:endParaRPr lang="zh-CN" altLang="en-US" sz="3200" b="1" dirty="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26" name="文本框 25"/>
          <p:cNvSpPr txBox="1"/>
          <p:nvPr>
            <p:custDataLst>
              <p:tags r:id="rId6"/>
            </p:custDataLst>
          </p:nvPr>
        </p:nvSpPr>
        <p:spPr>
          <a:xfrm>
            <a:off x="5768975" y="3418840"/>
            <a:ext cx="1030605" cy="829945"/>
          </a:xfrm>
          <a:prstGeom prst="rect">
            <a:avLst/>
          </a:prstGeom>
          <a:noFill/>
        </p:spPr>
        <p:txBody>
          <a:bodyPr wrap="square" rtlCol="0">
            <a:normAutofit/>
          </a:bodyPr>
          <a:lstStyle/>
          <a:p>
            <a:r>
              <a:rPr lang="en-US" altLang="zh-CN" sz="4800" b="1"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02.</a:t>
            </a:r>
            <a:endParaRPr lang="en-US" altLang="zh-CN" sz="4800" b="1" dirty="0">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27" name="文本框 26"/>
          <p:cNvSpPr txBox="1"/>
          <p:nvPr>
            <p:custDataLst>
              <p:tags r:id="rId7"/>
            </p:custDataLst>
          </p:nvPr>
        </p:nvSpPr>
        <p:spPr>
          <a:xfrm>
            <a:off x="6878955" y="3416935"/>
            <a:ext cx="4246245" cy="831600"/>
          </a:xfrm>
          <a:prstGeom prst="rect">
            <a:avLst/>
          </a:prstGeom>
          <a:noFill/>
        </p:spPr>
        <p:txBody>
          <a:bodyPr wrap="square" bIns="46990" rtlCol="0" anchor="ctr" anchorCtr="0">
            <a:normAutofit/>
          </a:bodyPr>
          <a:lstStyle/>
          <a:p>
            <a:pPr>
              <a:lnSpc>
                <a:spcPct val="120000"/>
              </a:lnSpc>
            </a:pPr>
            <a:r>
              <a:rPr lang="zh-CN" altLang="en-US" sz="3200" b="1" dirty="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介绍</a:t>
            </a:r>
            <a:r>
              <a:rPr lang="zh-CN" altLang="en-US" sz="3200" b="1" dirty="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一位科学家</a:t>
            </a:r>
            <a:endParaRPr lang="zh-CN" altLang="en-US" sz="3200" b="1" dirty="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sp>
        <p:nvSpPr>
          <p:cNvPr id="29" name="文本框 28"/>
          <p:cNvSpPr txBox="1"/>
          <p:nvPr>
            <p:custDataLst>
              <p:tags r:id="rId8"/>
            </p:custDataLst>
          </p:nvPr>
        </p:nvSpPr>
        <p:spPr>
          <a:xfrm>
            <a:off x="5768975" y="4704079"/>
            <a:ext cx="1030605" cy="829945"/>
          </a:xfrm>
          <a:prstGeom prst="rect">
            <a:avLst/>
          </a:prstGeom>
          <a:noFill/>
        </p:spPr>
        <p:txBody>
          <a:bodyPr wrap="square" rtlCol="0">
            <a:normAutofit/>
          </a:bodyPr>
          <a:lstStyle/>
          <a:p>
            <a:r>
              <a:rPr lang="en-US" altLang="zh-CN" sz="4800" b="1">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03.</a:t>
            </a:r>
            <a:endParaRPr lang="en-US" altLang="zh-CN" sz="4800" b="1">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sp>
        <p:nvSpPr>
          <p:cNvPr id="30" name="文本框 29"/>
          <p:cNvSpPr txBox="1"/>
          <p:nvPr>
            <p:custDataLst>
              <p:tags r:id="rId9"/>
            </p:custDataLst>
          </p:nvPr>
        </p:nvSpPr>
        <p:spPr>
          <a:xfrm>
            <a:off x="6878955" y="4704080"/>
            <a:ext cx="4843780" cy="831850"/>
          </a:xfrm>
          <a:prstGeom prst="rect">
            <a:avLst/>
          </a:prstGeom>
          <a:noFill/>
        </p:spPr>
        <p:txBody>
          <a:bodyPr wrap="square" bIns="46990" rtlCol="0" anchor="ctr" anchorCtr="0">
            <a:noAutofit/>
          </a:bodyPr>
          <a:lstStyle/>
          <a:p>
            <a:pPr>
              <a:lnSpc>
                <a:spcPct val="120000"/>
              </a:lnSpc>
            </a:pPr>
            <a:r>
              <a:rPr lang="zh-CN" altLang="en-US" sz="4000" b="1" dirty="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rPr>
              <a:t>概率统计与神经网络</a:t>
            </a:r>
            <a:endParaRPr lang="zh-CN" altLang="en-US" sz="4000" b="1" dirty="0">
              <a:solidFill>
                <a:schemeClr val="tx1">
                  <a:lumMod val="65000"/>
                  <a:lumOff val="35000"/>
                </a:schemeClr>
              </a:solidFill>
              <a:latin typeface="Arial" panose="020B0604020202020204" pitchFamily="34" charset="0"/>
              <a:ea typeface="微软雅黑" panose="020B0503020204020204" charset="-122"/>
              <a:cs typeface="微软雅黑" panose="020B0503020204020204" charset="-122"/>
              <a:sym typeface="Arial" panose="020B0604020202020204" pitchFamily="34" charset="0"/>
            </a:endParaRPr>
          </a:p>
        </p:txBody>
      </p:sp>
      <p:cxnSp>
        <p:nvCxnSpPr>
          <p:cNvPr id="38" name="直接连接符 37"/>
          <p:cNvCxnSpPr/>
          <p:nvPr>
            <p:custDataLst>
              <p:tags r:id="rId10"/>
            </p:custDataLst>
          </p:nvPr>
        </p:nvCxnSpPr>
        <p:spPr>
          <a:xfrm>
            <a:off x="5876925" y="1515110"/>
            <a:ext cx="5248275" cy="0"/>
          </a:xfrm>
          <a:prstGeom prst="line">
            <a:avLst/>
          </a:prstGeom>
          <a:ln>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spTree>
    <p:custDataLst>
      <p:tags r:id="rId1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二维离散随机变量：</a:t>
            </a:r>
            <a:r>
              <a:rPr lang="zh-CN" altLang="en-US"/>
              <a:t>掷骰子</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6769100" y="608330"/>
            <a:ext cx="4737735" cy="5974080"/>
          </a:xfrm>
          <a:prstGeom prst="rect">
            <a:avLst/>
          </a:prstGeom>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二维连续</a:t>
            </a:r>
            <a:r>
              <a:rPr lang="zh-CN" altLang="en-US"/>
              <a:t>型随机变量</a:t>
            </a:r>
            <a:endParaRPr lang="zh-CN" altLang="en-US"/>
          </a:p>
        </p:txBody>
      </p:sp>
      <p:pic>
        <p:nvPicPr>
          <p:cNvPr id="4" name="内容占位符 3"/>
          <p:cNvPicPr>
            <a:picLocks noChangeAspect="1"/>
          </p:cNvPicPr>
          <p:nvPr>
            <p:custDataLst>
              <p:tags r:id="rId1"/>
            </p:custDataLst>
          </p:nvPr>
        </p:nvPicPr>
        <p:blipFill>
          <a:blip r:embed="rId2"/>
          <a:stretch>
            <a:fillRect/>
          </a:stretch>
        </p:blipFill>
        <p:spPr>
          <a:xfrm>
            <a:off x="6525260" y="466090"/>
            <a:ext cx="4595495" cy="6303645"/>
          </a:xfrm>
          <a:prstGeom prst="rect">
            <a:avLst/>
          </a:prstGeom>
          <a:noFill/>
          <a:ln w="9525">
            <a:noFill/>
          </a:ln>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卷积公式</a:t>
            </a:r>
            <a:r>
              <a:rPr lang="zh-CN" altLang="en-US"/>
              <a:t>和卷积神经网络</a:t>
            </a:r>
            <a:endParaRPr lang="zh-CN" altLang="en-US"/>
          </a:p>
        </p:txBody>
      </p:sp>
      <p:sp>
        <p:nvSpPr>
          <p:cNvPr id="3" name="内容占位符 2"/>
          <p:cNvSpPr>
            <a:spLocks noGrp="1"/>
          </p:cNvSpPr>
          <p:nvPr>
            <p:ph idx="4294967295"/>
          </p:nvPr>
        </p:nvSpPr>
        <p:spPr>
          <a:xfrm>
            <a:off x="0" y="1490345"/>
            <a:ext cx="10968990" cy="4759325"/>
          </a:xfrm>
        </p:spPr>
        <p:txBody>
          <a:bodyPr/>
          <a:p>
            <a:r>
              <a:rPr lang="zh-CN" altLang="en-US"/>
              <a:t>书本上的卷积公式：二维连续型随机变量的函数分布（</a:t>
            </a:r>
            <a:r>
              <a:rPr lang="en-US" altLang="zh-CN"/>
              <a:t>Z=X+Y</a:t>
            </a:r>
            <a:r>
              <a:rPr lang="zh-CN" altLang="en-US"/>
              <a:t>）处</a:t>
            </a:r>
            <a:endParaRPr lang="zh-CN" altLang="en-US"/>
          </a:p>
          <a:p>
            <a:r>
              <a:rPr lang="en-US" altLang="zh-CN"/>
              <a:t>“</a:t>
            </a:r>
            <a:r>
              <a:rPr lang="zh-CN" altLang="en-US"/>
              <a:t>卷积</a:t>
            </a:r>
            <a:r>
              <a:rPr lang="en-US" altLang="zh-CN"/>
              <a:t>”</a:t>
            </a:r>
            <a:r>
              <a:rPr lang="zh-CN" altLang="en-US"/>
              <a:t>：在泛函分析中，卷积、旋积或褶积(英语：Convolution)是通过两个函数f和g生成第三个函数的一种数学运算，其本质是一种特殊的积分变换，表征函数f与g经过翻转和平移的重叠部分函数值乘积对重叠长度的积分。如果将参加卷积的一个函数看作区间的指示函数，卷积还可以被看作是“滑动平均”的推广。（百度</a:t>
            </a:r>
            <a:r>
              <a:rPr lang="zh-CN" altLang="en-US"/>
              <a:t>百科）</a:t>
            </a:r>
            <a:endParaRPr lang="zh-CN" altLang="en-US"/>
          </a:p>
          <a:p>
            <a:r>
              <a:rPr lang="zh-CN" altLang="en-US"/>
              <a:t>所谓两个函数的卷积，本质上就是先将一个函数翻转，然后进行滑动叠加。</a:t>
            </a:r>
            <a:endParaRPr lang="zh-CN" altLang="en-US"/>
          </a:p>
          <a:p>
            <a:r>
              <a:rPr lang="en-US" altLang="zh-CN"/>
              <a:t>“</a:t>
            </a:r>
            <a:r>
              <a:rPr lang="zh-CN" altLang="en-US"/>
              <a:t>卷</a:t>
            </a:r>
            <a:r>
              <a:rPr lang="en-US" altLang="zh-CN"/>
              <a:t>”</a:t>
            </a:r>
            <a:r>
              <a:rPr lang="zh-CN" altLang="en-US"/>
              <a:t>：卷积的“卷”，指的的函数的翻转，从 g(t) 变成 g(-t) 的这个过程；同时，“卷”还有滑动的意味在里面。</a:t>
            </a:r>
            <a:endParaRPr lang="zh-CN" altLang="en-US"/>
          </a:p>
          <a:p>
            <a:r>
              <a:rPr lang="en-US" altLang="zh-CN"/>
              <a:t>“</a:t>
            </a:r>
            <a:r>
              <a:rPr lang="zh-CN" altLang="en-US"/>
              <a:t>积</a:t>
            </a:r>
            <a:r>
              <a:rPr lang="en-US" altLang="zh-CN"/>
              <a:t>”</a:t>
            </a:r>
            <a:r>
              <a:rPr lang="zh-CN" altLang="en-US"/>
              <a:t>：卷积的“积”，指的是积分/加权求和。</a:t>
            </a:r>
            <a:endParaRPr lang="zh-CN" altLang="en-US"/>
          </a:p>
          <a:p>
            <a:r>
              <a:rPr lang="zh-CN" altLang="en-US"/>
              <a:t>卷积的本质是滤波（特征提取），操作是加权平均、乘加运算，其目的是提取有用信息。</a:t>
            </a:r>
            <a:endParaRPr lang="zh-CN" altLang="en-US"/>
          </a:p>
          <a:p>
            <a:pPr marL="0" indent="0">
              <a:buNone/>
            </a:pPr>
            <a:endParaRPr lang="en-US" altLang="zh-CN"/>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卷积公式到卷积神经网络的</a:t>
            </a:r>
            <a:r>
              <a:rPr lang="zh-CN" altLang="en-US"/>
              <a:t>卷积</a:t>
            </a:r>
            <a:endParaRPr lang="zh-CN" altLang="en-US"/>
          </a:p>
        </p:txBody>
      </p:sp>
      <p:pic>
        <p:nvPicPr>
          <p:cNvPr id="4" name="内容占位符 3"/>
          <p:cNvPicPr>
            <a:picLocks noChangeAspect="1"/>
          </p:cNvPicPr>
          <p:nvPr>
            <p:ph idx="4294967295"/>
            <p:custDataLst>
              <p:tags r:id="rId1"/>
            </p:custDataLst>
          </p:nvPr>
        </p:nvPicPr>
        <p:blipFill>
          <a:blip r:embed="rId2"/>
          <a:stretch>
            <a:fillRect/>
          </a:stretch>
        </p:blipFill>
        <p:spPr>
          <a:xfrm>
            <a:off x="0" y="1490345"/>
            <a:ext cx="7470140" cy="4759325"/>
          </a:xfrm>
          <a:prstGeom prst="rect">
            <a:avLst/>
          </a:prstGeom>
        </p:spPr>
      </p:pic>
      <p:sp>
        <p:nvSpPr>
          <p:cNvPr id="5" name="文本框 4"/>
          <p:cNvSpPr txBox="1"/>
          <p:nvPr/>
        </p:nvSpPr>
        <p:spPr>
          <a:xfrm>
            <a:off x="8078470" y="1490345"/>
            <a:ext cx="3828415" cy="3969385"/>
          </a:xfrm>
          <a:prstGeom prst="rect">
            <a:avLst/>
          </a:prstGeom>
          <a:noFill/>
        </p:spPr>
        <p:txBody>
          <a:bodyPr wrap="square" rtlCol="0" anchor="t">
            <a:spAutoFit/>
          </a:bodyPr>
          <a:p>
            <a:r>
              <a:rPr lang="zh-CN" altLang="en-US"/>
              <a:t>图像处理中的卷积与上面的定义稍微有一点不同。用一个模板（通常我们叫Kernel）和一幅图像进行卷积，对于图像上的一个点，让模板的原点和该点重合，然后模板上的点和图像上对应的点相乘，然后各点的积相加，就得到了该点的卷积值。对图像上的每个点都这样处理。由于大多数模板都是对称的，所以模板不旋转。</a:t>
            </a:r>
            <a:endParaRPr lang="zh-CN" altLang="en-US"/>
          </a:p>
          <a:p>
            <a:endParaRPr lang="zh-CN" altLang="en-US"/>
          </a:p>
          <a:p>
            <a:endParaRPr lang="zh-CN" altLang="en-US"/>
          </a:p>
          <a:p>
            <a:r>
              <a:rPr lang="zh-CN" altLang="en-US"/>
              <a:t>convolution的词义是“本质不变的变换”，目的仍然是提取有用信息。</a:t>
            </a:r>
            <a:endParaRPr lang="zh-CN" altLang="en-US"/>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卷积公式到卷积神经网络的</a:t>
            </a:r>
            <a:r>
              <a:rPr lang="zh-CN" altLang="en-US"/>
              <a:t>卷积</a:t>
            </a:r>
            <a:endParaRPr lang="zh-CN" altLang="en-US"/>
          </a:p>
        </p:txBody>
      </p:sp>
      <p:pic>
        <p:nvPicPr>
          <p:cNvPr id="8" name="内容占位符 7" descr="v2-0831b5c161a5c42aaabcc1258b6121a5_b"/>
          <p:cNvPicPr>
            <a:picLocks noChangeAspect="1"/>
          </p:cNvPicPr>
          <p:nvPr>
            <p:ph idx="4294967295"/>
          </p:nvPr>
        </p:nvPicPr>
        <p:blipFill>
          <a:blip r:embed="rId1"/>
          <a:stretch>
            <a:fillRect/>
          </a:stretch>
        </p:blipFill>
        <p:spPr>
          <a:xfrm>
            <a:off x="902970" y="1313815"/>
            <a:ext cx="10386695" cy="5484495"/>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 name="矩形 9"/>
          <p:cNvSpPr/>
          <p:nvPr/>
        </p:nvSpPr>
        <p:spPr>
          <a:xfrm>
            <a:off x="1640428" y="384062"/>
            <a:ext cx="4064336"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神经网络的问题</a:t>
            </a:r>
            <a:endParaRPr lang="zh-CN" altLang="en-US" sz="3600" b="1" dirty="0">
              <a:latin typeface="微软雅黑" panose="020B0503020204020204" charset="-122"/>
              <a:ea typeface="微软雅黑" panose="020B0503020204020204" charset="-122"/>
            </a:endParaRPr>
          </a:p>
        </p:txBody>
      </p:sp>
      <p:sp>
        <p:nvSpPr>
          <p:cNvPr id="20" name="矩形 19"/>
          <p:cNvSpPr/>
          <p:nvPr/>
        </p:nvSpPr>
        <p:spPr>
          <a:xfrm>
            <a:off x="239251" y="2540817"/>
            <a:ext cx="4544890" cy="2399665"/>
          </a:xfrm>
          <a:prstGeom prst="rect">
            <a:avLst/>
          </a:prstGeom>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考虑一种情形：</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endParaRPr lang="zh-CN" altLang="en-US"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如果我们应用右图那样的网络来处理图像问题会发生什么？</a:t>
            </a:r>
            <a:endParaRPr lang="en-US" altLang="zh-CN" sz="2000" dirty="0">
              <a:latin typeface="华文楷体" panose="02010600040101010101" pitchFamily="2" charset="-122"/>
              <a:ea typeface="华文楷体" panose="02010600040101010101" pitchFamily="2" charset="-122"/>
            </a:endParaRPr>
          </a:p>
        </p:txBody>
      </p:sp>
      <p:sp>
        <p:nvSpPr>
          <p:cNvPr id="21" name="矩形 20"/>
          <p:cNvSpPr/>
          <p:nvPr/>
        </p:nvSpPr>
        <p:spPr>
          <a:xfrm>
            <a:off x="716254" y="1397475"/>
            <a:ext cx="7538913" cy="553085"/>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charset="-122"/>
                <a:ea typeface="微软雅黑" panose="020B0503020204020204" charset="-122"/>
              </a:rPr>
              <a:t>导入</a:t>
            </a:r>
            <a:endParaRPr lang="zh-CN" altLang="en-US" sz="2200" dirty="0">
              <a:solidFill>
                <a:srgbClr val="FF3300"/>
              </a:solidFill>
              <a:latin typeface="微软雅黑" panose="020B0503020204020204" charset="-122"/>
              <a:ea typeface="微软雅黑" panose="020B0503020204020204" charset="-122"/>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251" y="1424601"/>
            <a:ext cx="517314" cy="517314"/>
          </a:xfrm>
          <a:prstGeom prst="rect">
            <a:avLst/>
          </a:prstGeom>
        </p:spPr>
      </p:pic>
      <p:pic>
        <p:nvPicPr>
          <p:cNvPr id="2" name="Picture 2" descr="https://img-blog.csdn.net/201708222042506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7722" y="2003710"/>
            <a:ext cx="6200775" cy="39147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04764" y="1397475"/>
            <a:ext cx="6024880" cy="398780"/>
          </a:xfrm>
          <a:prstGeom prst="rect">
            <a:avLst/>
          </a:prstGeom>
        </p:spPr>
        <p:txBody>
          <a:bodyPr wrap="none">
            <a:spAutoFit/>
          </a:bodyPr>
          <a:lstStyle/>
          <a:p>
            <a:r>
              <a:rPr lang="zh-CN" altLang="en-US" sz="2000" dirty="0">
                <a:solidFill>
                  <a:srgbClr val="FF0000"/>
                </a:solidFill>
                <a:latin typeface="华文楷体" panose="02010600040101010101" pitchFamily="2" charset="-122"/>
                <a:ea typeface="华文楷体" panose="02010600040101010101" pitchFamily="2" charset="-122"/>
              </a:rPr>
              <a:t>在语音识别等一维信号处理领域取得成功的网络结构</a:t>
            </a:r>
            <a:endParaRPr lang="zh-CN" altLang="en-US" sz="2000"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603371" y="2475133"/>
            <a:ext cx="7248401" cy="3292833"/>
            <a:chOff x="2978346" y="1712362"/>
            <a:chExt cx="8674907" cy="3802561"/>
          </a:xfrm>
        </p:grpSpPr>
        <p:grpSp>
          <p:nvGrpSpPr>
            <p:cNvPr id="3" name="组合 2"/>
            <p:cNvGrpSpPr/>
            <p:nvPr/>
          </p:nvGrpSpPr>
          <p:grpSpPr>
            <a:xfrm>
              <a:off x="3347678" y="1712362"/>
              <a:ext cx="8305575" cy="3433276"/>
              <a:chOff x="1158890" y="1900723"/>
              <a:chExt cx="7943097" cy="3272863"/>
            </a:xfrm>
          </p:grpSpPr>
          <p:pic>
            <p:nvPicPr>
              <p:cNvPr id="2050" name="Picture 2" descr="https://raw.githubusercontent.com/stdcoutzyx/Paper_Read/master/blogs/imgs/5.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4431664" y="1900723"/>
                <a:ext cx="4670323" cy="32728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timgsa.baidu.com/timg?image&amp;quality=80&amp;size=b9999_10000&amp;sec=1542671407265&amp;di=05d371bb0a2eebe0e55f2b4dbbb9bd1b&amp;imgtype=0&amp;src=http%3A%2F%2F5b0988e595225.cdn.sohucs.com%2Fimages%2F20180614%2F9fb441ca91da4b0da5492c6633b650c0.jpeg"/>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58890" y="1900768"/>
                <a:ext cx="3272774" cy="32727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文本框 4"/>
            <p:cNvSpPr txBox="1"/>
            <p:nvPr/>
          </p:nvSpPr>
          <p:spPr>
            <a:xfrm>
              <a:off x="4414684" y="5145591"/>
              <a:ext cx="2281084" cy="369332"/>
            </a:xfrm>
            <a:prstGeom prst="rect">
              <a:avLst/>
            </a:prstGeom>
            <a:noFill/>
          </p:spPr>
          <p:txBody>
            <a:bodyPr wrap="square" rtlCol="0">
              <a:spAutoFit/>
            </a:bodyPr>
            <a:lstStyle/>
            <a:p>
              <a:r>
                <a:rPr lang="en-US" altLang="zh-CN" dirty="0">
                  <a:solidFill>
                    <a:prstClr val="black"/>
                  </a:solidFill>
                </a:rPr>
                <a:t>1000-pixels</a:t>
              </a:r>
              <a:endParaRPr lang="zh-CN" altLang="en-US" dirty="0">
                <a:solidFill>
                  <a:prstClr val="black"/>
                </a:solidFill>
              </a:endParaRPr>
            </a:p>
          </p:txBody>
        </p:sp>
        <p:sp>
          <p:nvSpPr>
            <p:cNvPr id="17" name="文本框 16"/>
            <p:cNvSpPr txBox="1"/>
            <p:nvPr/>
          </p:nvSpPr>
          <p:spPr>
            <a:xfrm rot="16200000">
              <a:off x="2022470" y="2799842"/>
              <a:ext cx="2281084" cy="369332"/>
            </a:xfrm>
            <a:prstGeom prst="rect">
              <a:avLst/>
            </a:prstGeom>
            <a:noFill/>
          </p:spPr>
          <p:txBody>
            <a:bodyPr wrap="square" rtlCol="0">
              <a:spAutoFit/>
            </a:bodyPr>
            <a:lstStyle/>
            <a:p>
              <a:r>
                <a:rPr lang="en-US" altLang="zh-CN" dirty="0">
                  <a:solidFill>
                    <a:prstClr val="black"/>
                  </a:solidFill>
                </a:rPr>
                <a:t>1000-pixels</a:t>
              </a:r>
              <a:endParaRPr lang="zh-CN" altLang="en-US" dirty="0">
                <a:solidFill>
                  <a:prstClr val="black"/>
                </a:solidFill>
              </a:endParaRPr>
            </a:p>
          </p:txBody>
        </p:sp>
      </p:grpSp>
      <p:sp>
        <p:nvSpPr>
          <p:cNvPr id="12" name="矩形 11"/>
          <p:cNvSpPr/>
          <p:nvPr/>
        </p:nvSpPr>
        <p:spPr>
          <a:xfrm>
            <a:off x="1640428" y="384062"/>
            <a:ext cx="4064336" cy="645160"/>
          </a:xfrm>
          <a:prstGeom prst="rect">
            <a:avLst/>
          </a:prstGeom>
        </p:spPr>
        <p:txBody>
          <a:bodyPr wrap="square">
            <a:spAutoFit/>
          </a:bodyPr>
          <a:lstStyle/>
          <a:p>
            <a:r>
              <a:rPr lang="zh-CN" altLang="en-US" sz="3600" b="1" dirty="0">
                <a:solidFill>
                  <a:prstClr val="black"/>
                </a:solidFill>
                <a:latin typeface="微软雅黑" panose="020B0503020204020204" charset="-122"/>
                <a:ea typeface="微软雅黑" panose="020B0503020204020204" charset="-122"/>
              </a:rPr>
              <a:t>神经网络的问题</a:t>
            </a:r>
            <a:endParaRPr lang="zh-CN" altLang="en-US" sz="3600" b="1" dirty="0">
              <a:solidFill>
                <a:prstClr val="black"/>
              </a:solidFill>
              <a:latin typeface="微软雅黑" panose="020B0503020204020204" charset="-122"/>
              <a:ea typeface="微软雅黑" panose="020B0503020204020204" charset="-122"/>
            </a:endParaRPr>
          </a:p>
        </p:txBody>
      </p:sp>
      <p:sp>
        <p:nvSpPr>
          <p:cNvPr id="16" name="矩形 15"/>
          <p:cNvSpPr/>
          <p:nvPr/>
        </p:nvSpPr>
        <p:spPr>
          <a:xfrm>
            <a:off x="134842" y="1927318"/>
            <a:ext cx="4544890" cy="4707890"/>
          </a:xfrm>
          <a:prstGeom prst="rect">
            <a:avLst/>
          </a:prstGeom>
          <a:noFill/>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考虑一种情形：</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以</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的灰度图像作为输入层</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希望隐层有和输入相同的神经单元</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全连接：</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en-US" altLang="zh-CN" sz="2000" dirty="0">
                <a:latin typeface="华文楷体" panose="02010600040101010101" pitchFamily="2" charset="-122"/>
                <a:ea typeface="华文楷体" panose="02010600040101010101" pitchFamily="2" charset="-122"/>
              </a:rPr>
              <a:t>10^6 * 10^6 = 1M * 1M </a:t>
            </a:r>
            <a:r>
              <a:rPr lang="zh-CN" altLang="en-US" sz="2000" dirty="0">
                <a:latin typeface="华文楷体" panose="02010600040101010101" pitchFamily="2" charset="-122"/>
                <a:ea typeface="华文楷体" panose="02010600040101010101" pitchFamily="2" charset="-122"/>
              </a:rPr>
              <a:t>＝１</a:t>
            </a:r>
            <a:r>
              <a:rPr lang="en-US" altLang="zh-CN" sz="2000" dirty="0">
                <a:latin typeface="华文楷体" panose="02010600040101010101" pitchFamily="2" charset="-122"/>
                <a:ea typeface="华文楷体" panose="02010600040101010101" pitchFamily="2" charset="-122"/>
              </a:rPr>
              <a:t>T</a:t>
            </a:r>
            <a:r>
              <a:rPr lang="zh-CN" altLang="en-US" sz="2000" dirty="0">
                <a:latin typeface="华文楷体" panose="02010600040101010101" pitchFamily="2" charset="-122"/>
                <a:ea typeface="华文楷体" panose="02010600040101010101" pitchFamily="2" charset="-122"/>
              </a:rPr>
              <a:t>个参数，一个参数以浮点数</a:t>
            </a:r>
            <a:r>
              <a:rPr lang="en-US" altLang="zh-CN" sz="2000" dirty="0">
                <a:latin typeface="华文楷体" panose="02010600040101010101" pitchFamily="2" charset="-122"/>
                <a:ea typeface="华文楷体" panose="02010600040101010101" pitchFamily="2" charset="-122"/>
              </a:rPr>
              <a:t>4Byte</a:t>
            </a:r>
            <a:r>
              <a:rPr lang="zh-CN" altLang="en-US" sz="2000" dirty="0">
                <a:latin typeface="华文楷体" panose="02010600040101010101" pitchFamily="2" charset="-122"/>
                <a:ea typeface="华文楷体" panose="02010600040101010101" pitchFamily="2" charset="-122"/>
              </a:rPr>
              <a:t>的方式存储</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solidFill>
                  <a:prstClr val="black"/>
                </a:solidFill>
                <a:latin typeface="华文楷体" panose="02010600040101010101" pitchFamily="2" charset="-122"/>
                <a:ea typeface="华文楷体" panose="02010600040101010101" pitchFamily="2" charset="-122"/>
              </a:rPr>
              <a:t>需要不小于</a:t>
            </a:r>
            <a:r>
              <a:rPr lang="en-US" altLang="zh-CN" sz="2000" dirty="0">
                <a:solidFill>
                  <a:prstClr val="black"/>
                </a:solidFill>
                <a:latin typeface="华文楷体" panose="02010600040101010101" pitchFamily="2" charset="-122"/>
                <a:ea typeface="华文楷体" panose="02010600040101010101" pitchFamily="2" charset="-122"/>
              </a:rPr>
              <a:t>4T</a:t>
            </a:r>
            <a:r>
              <a:rPr lang="zh-CN" altLang="en-US" sz="2000" dirty="0">
                <a:solidFill>
                  <a:prstClr val="black"/>
                </a:solidFill>
                <a:latin typeface="华文楷体" panose="02010600040101010101" pitchFamily="2" charset="-122"/>
                <a:ea typeface="华文楷体" panose="02010600040101010101" pitchFamily="2" charset="-122"/>
              </a:rPr>
              <a:t>内存</a:t>
            </a:r>
            <a:endParaRPr lang="en-US" altLang="zh-CN" sz="2000" dirty="0">
              <a:solidFill>
                <a:prstClr val="black"/>
              </a:solidFill>
              <a:latin typeface="华文楷体" panose="02010600040101010101" pitchFamily="2" charset="-122"/>
              <a:ea typeface="华文楷体" panose="02010600040101010101" pitchFamily="2" charset="-122"/>
            </a:endParaRPr>
          </a:p>
        </p:txBody>
      </p:sp>
      <p:sp>
        <p:nvSpPr>
          <p:cNvPr id="18" name="矩形 17"/>
          <p:cNvSpPr/>
          <p:nvPr/>
        </p:nvSpPr>
        <p:spPr>
          <a:xfrm>
            <a:off x="716254" y="1397475"/>
            <a:ext cx="7538913" cy="553085"/>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charset="-122"/>
                <a:ea typeface="微软雅黑" panose="020B0503020204020204" charset="-122"/>
              </a:rPr>
              <a:t>导入</a:t>
            </a:r>
            <a:endParaRPr lang="zh-CN" altLang="en-US" sz="2200" dirty="0">
              <a:solidFill>
                <a:srgbClr val="FF3300"/>
              </a:solidFill>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251" y="1424601"/>
            <a:ext cx="517314" cy="51731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603371" y="2475133"/>
            <a:ext cx="7248401" cy="3292833"/>
            <a:chOff x="2978346" y="1712362"/>
            <a:chExt cx="8674907" cy="3802561"/>
          </a:xfrm>
        </p:grpSpPr>
        <p:grpSp>
          <p:nvGrpSpPr>
            <p:cNvPr id="3" name="组合 2"/>
            <p:cNvGrpSpPr/>
            <p:nvPr/>
          </p:nvGrpSpPr>
          <p:grpSpPr>
            <a:xfrm>
              <a:off x="3347678" y="1712362"/>
              <a:ext cx="8305575" cy="3433276"/>
              <a:chOff x="1158890" y="1900723"/>
              <a:chExt cx="7943097" cy="3272863"/>
            </a:xfrm>
          </p:grpSpPr>
          <p:pic>
            <p:nvPicPr>
              <p:cNvPr id="2050" name="Picture 2" descr="https://raw.githubusercontent.com/stdcoutzyx/Paper_Read/master/blogs/imgs/5.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4431664" y="1900723"/>
                <a:ext cx="4670323" cy="32728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timgsa.baidu.com/timg?image&amp;quality=80&amp;size=b9999_10000&amp;sec=1542671407265&amp;di=05d371bb0a2eebe0e55f2b4dbbb9bd1b&amp;imgtype=0&amp;src=http%3A%2F%2F5b0988e595225.cdn.sohucs.com%2Fimages%2F20180614%2F9fb441ca91da4b0da5492c6633b650c0.jpeg"/>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58890" y="1900768"/>
                <a:ext cx="3272774" cy="327277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文本框 4"/>
            <p:cNvSpPr txBox="1"/>
            <p:nvPr/>
          </p:nvSpPr>
          <p:spPr>
            <a:xfrm>
              <a:off x="4414684" y="5145591"/>
              <a:ext cx="2281084" cy="369332"/>
            </a:xfrm>
            <a:prstGeom prst="rect">
              <a:avLst/>
            </a:prstGeom>
            <a:noFill/>
          </p:spPr>
          <p:txBody>
            <a:bodyPr wrap="square" rtlCol="0">
              <a:spAutoFit/>
            </a:bodyPr>
            <a:lstStyle/>
            <a:p>
              <a:r>
                <a:rPr lang="en-US" altLang="zh-CN" dirty="0">
                  <a:solidFill>
                    <a:prstClr val="black"/>
                  </a:solidFill>
                </a:rPr>
                <a:t>1000-pixels</a:t>
              </a:r>
              <a:endParaRPr lang="zh-CN" altLang="en-US" dirty="0">
                <a:solidFill>
                  <a:prstClr val="black"/>
                </a:solidFill>
              </a:endParaRPr>
            </a:p>
          </p:txBody>
        </p:sp>
        <p:sp>
          <p:nvSpPr>
            <p:cNvPr id="17" name="文本框 16"/>
            <p:cNvSpPr txBox="1"/>
            <p:nvPr/>
          </p:nvSpPr>
          <p:spPr>
            <a:xfrm rot="16200000">
              <a:off x="2022470" y="2799842"/>
              <a:ext cx="2281084" cy="369332"/>
            </a:xfrm>
            <a:prstGeom prst="rect">
              <a:avLst/>
            </a:prstGeom>
            <a:noFill/>
          </p:spPr>
          <p:txBody>
            <a:bodyPr wrap="square" rtlCol="0">
              <a:spAutoFit/>
            </a:bodyPr>
            <a:lstStyle/>
            <a:p>
              <a:r>
                <a:rPr lang="en-US" altLang="zh-CN" dirty="0">
                  <a:solidFill>
                    <a:prstClr val="black"/>
                  </a:solidFill>
                </a:rPr>
                <a:t>1000-pixels</a:t>
              </a:r>
              <a:endParaRPr lang="zh-CN" altLang="en-US" dirty="0">
                <a:solidFill>
                  <a:prstClr val="black"/>
                </a:solidFill>
              </a:endParaRPr>
            </a:p>
          </p:txBody>
        </p:sp>
      </p:grpSp>
      <p:sp>
        <p:nvSpPr>
          <p:cNvPr id="12" name="矩形 11"/>
          <p:cNvSpPr/>
          <p:nvPr/>
        </p:nvSpPr>
        <p:spPr>
          <a:xfrm>
            <a:off x="1640428" y="384062"/>
            <a:ext cx="4064336" cy="645160"/>
          </a:xfrm>
          <a:prstGeom prst="rect">
            <a:avLst/>
          </a:prstGeom>
        </p:spPr>
        <p:txBody>
          <a:bodyPr wrap="square">
            <a:spAutoFit/>
          </a:bodyPr>
          <a:lstStyle/>
          <a:p>
            <a:r>
              <a:rPr lang="zh-CN" altLang="en-US" sz="3600" b="1" dirty="0">
                <a:solidFill>
                  <a:prstClr val="black"/>
                </a:solidFill>
                <a:latin typeface="微软雅黑" panose="020B0503020204020204" charset="-122"/>
                <a:ea typeface="微软雅黑" panose="020B0503020204020204" charset="-122"/>
              </a:rPr>
              <a:t>神经网络的问题</a:t>
            </a:r>
            <a:endParaRPr lang="zh-CN" altLang="en-US" sz="3600" b="1" dirty="0">
              <a:solidFill>
                <a:prstClr val="black"/>
              </a:solidFill>
              <a:latin typeface="微软雅黑" panose="020B0503020204020204" charset="-122"/>
              <a:ea typeface="微软雅黑" panose="020B0503020204020204" charset="-122"/>
            </a:endParaRPr>
          </a:p>
        </p:txBody>
      </p:sp>
      <p:sp>
        <p:nvSpPr>
          <p:cNvPr id="16" name="矩形 15"/>
          <p:cNvSpPr/>
          <p:nvPr/>
        </p:nvSpPr>
        <p:spPr>
          <a:xfrm>
            <a:off x="5397910" y="4886533"/>
            <a:ext cx="6587613" cy="1198880"/>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FF0000"/>
                </a:solidFill>
                <a:latin typeface="黑体" panose="02010609060101010101" pitchFamily="49" charset="-122"/>
                <a:ea typeface="黑体" panose="02010609060101010101" pitchFamily="49" charset="-122"/>
              </a:rPr>
              <a:t>对于图像处理，我们是不是可以利用图像的某些模式或者说是特点，简化每一层的计算过程？</a:t>
            </a:r>
            <a:endParaRPr lang="en-US" altLang="zh-CN" sz="2400" dirty="0">
              <a:solidFill>
                <a:srgbClr val="FF0000"/>
              </a:solidFill>
              <a:latin typeface="黑体" panose="02010609060101010101" pitchFamily="49" charset="-122"/>
              <a:ea typeface="黑体" panose="02010609060101010101" pitchFamily="49" charset="-122"/>
            </a:endParaRPr>
          </a:p>
        </p:txBody>
      </p:sp>
      <p:sp>
        <p:nvSpPr>
          <p:cNvPr id="15" name="矩形 14"/>
          <p:cNvSpPr/>
          <p:nvPr/>
        </p:nvSpPr>
        <p:spPr>
          <a:xfrm>
            <a:off x="134842" y="1927318"/>
            <a:ext cx="4544890" cy="4707890"/>
          </a:xfrm>
          <a:prstGeom prst="rect">
            <a:avLst/>
          </a:prstGeom>
          <a:noFill/>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考虑一种情形：</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以</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1000</a:t>
            </a:r>
            <a:r>
              <a:rPr lang="zh-CN" altLang="en-US" sz="2000" dirty="0">
                <a:latin typeface="华文楷体" panose="02010600040101010101" pitchFamily="2" charset="-122"/>
                <a:ea typeface="华文楷体" panose="02010600040101010101" pitchFamily="2" charset="-122"/>
              </a:rPr>
              <a:t>的灰度图像作为输入层</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latin typeface="华文楷体" panose="02010600040101010101" pitchFamily="2" charset="-122"/>
                <a:ea typeface="华文楷体" panose="02010600040101010101" pitchFamily="2" charset="-122"/>
              </a:rPr>
              <a:t>希望隐层有和输入相同的神经单元</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全连接：</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en-US" altLang="zh-CN" sz="2000" dirty="0">
                <a:latin typeface="华文楷体" panose="02010600040101010101" pitchFamily="2" charset="-122"/>
                <a:ea typeface="华文楷体" panose="02010600040101010101" pitchFamily="2" charset="-122"/>
              </a:rPr>
              <a:t>10^6 * 10^6 = 1M * 1M </a:t>
            </a:r>
            <a:r>
              <a:rPr lang="zh-CN" altLang="en-US" sz="2000" dirty="0">
                <a:latin typeface="华文楷体" panose="02010600040101010101" pitchFamily="2" charset="-122"/>
                <a:ea typeface="华文楷体" panose="02010600040101010101" pitchFamily="2" charset="-122"/>
              </a:rPr>
              <a:t>＝１</a:t>
            </a:r>
            <a:r>
              <a:rPr lang="en-US" altLang="zh-CN" sz="2000" dirty="0">
                <a:latin typeface="华文楷体" panose="02010600040101010101" pitchFamily="2" charset="-122"/>
                <a:ea typeface="华文楷体" panose="02010600040101010101" pitchFamily="2" charset="-122"/>
              </a:rPr>
              <a:t>T</a:t>
            </a:r>
            <a:r>
              <a:rPr lang="zh-CN" altLang="en-US" sz="2000" dirty="0">
                <a:latin typeface="华文楷体" panose="02010600040101010101" pitchFamily="2" charset="-122"/>
                <a:ea typeface="华文楷体" panose="02010600040101010101" pitchFamily="2" charset="-122"/>
              </a:rPr>
              <a:t>个参数，一个参数以浮点数</a:t>
            </a:r>
            <a:r>
              <a:rPr lang="en-US" altLang="zh-CN" sz="2000" dirty="0">
                <a:latin typeface="华文楷体" panose="02010600040101010101" pitchFamily="2" charset="-122"/>
                <a:ea typeface="华文楷体" panose="02010600040101010101" pitchFamily="2" charset="-122"/>
              </a:rPr>
              <a:t>4Byte</a:t>
            </a:r>
            <a:r>
              <a:rPr lang="zh-CN" altLang="en-US" sz="2000" dirty="0">
                <a:latin typeface="华文楷体" panose="02010600040101010101" pitchFamily="2" charset="-122"/>
                <a:ea typeface="华文楷体" panose="02010600040101010101" pitchFamily="2" charset="-122"/>
              </a:rPr>
              <a:t>的方式存储</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Wingdings" panose="05000000000000000000" pitchFamily="2" charset="2"/>
              <a:buChar char="ü"/>
              <a:defRPr/>
            </a:pPr>
            <a:r>
              <a:rPr lang="zh-CN" altLang="en-US" sz="2000" dirty="0">
                <a:solidFill>
                  <a:prstClr val="black"/>
                </a:solidFill>
                <a:latin typeface="华文楷体" panose="02010600040101010101" pitchFamily="2" charset="-122"/>
                <a:ea typeface="华文楷体" panose="02010600040101010101" pitchFamily="2" charset="-122"/>
              </a:rPr>
              <a:t>需要不小于</a:t>
            </a:r>
            <a:r>
              <a:rPr lang="en-US" altLang="zh-CN" sz="2000" dirty="0">
                <a:solidFill>
                  <a:prstClr val="black"/>
                </a:solidFill>
                <a:latin typeface="华文楷体" panose="02010600040101010101" pitchFamily="2" charset="-122"/>
                <a:ea typeface="华文楷体" panose="02010600040101010101" pitchFamily="2" charset="-122"/>
              </a:rPr>
              <a:t>4T</a:t>
            </a:r>
            <a:r>
              <a:rPr lang="zh-CN" altLang="en-US" sz="2000" dirty="0">
                <a:solidFill>
                  <a:prstClr val="black"/>
                </a:solidFill>
                <a:latin typeface="华文楷体" panose="02010600040101010101" pitchFamily="2" charset="-122"/>
                <a:ea typeface="华文楷体" panose="02010600040101010101" pitchFamily="2" charset="-122"/>
              </a:rPr>
              <a:t>内存</a:t>
            </a:r>
            <a:endParaRPr lang="en-US" altLang="zh-CN" sz="2000" dirty="0">
              <a:solidFill>
                <a:prstClr val="black"/>
              </a:solidFill>
              <a:latin typeface="华文楷体" panose="02010600040101010101" pitchFamily="2" charset="-122"/>
              <a:ea typeface="华文楷体" panose="02010600040101010101" pitchFamily="2" charset="-122"/>
            </a:endParaRPr>
          </a:p>
        </p:txBody>
      </p:sp>
      <p:sp>
        <p:nvSpPr>
          <p:cNvPr id="19" name="矩形 18"/>
          <p:cNvSpPr/>
          <p:nvPr/>
        </p:nvSpPr>
        <p:spPr>
          <a:xfrm>
            <a:off x="716254" y="1397475"/>
            <a:ext cx="7538913" cy="553085"/>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charset="-122"/>
                <a:ea typeface="微软雅黑" panose="020B0503020204020204" charset="-122"/>
              </a:rPr>
              <a:t>导入</a:t>
            </a:r>
            <a:endParaRPr lang="zh-CN" altLang="en-US" sz="2200" dirty="0">
              <a:solidFill>
                <a:srgbClr val="FF3300"/>
              </a:solidFill>
              <a:latin typeface="微软雅黑" panose="020B0503020204020204" charset="-122"/>
              <a:ea typeface="微软雅黑" panose="020B0503020204020204" charset="-122"/>
            </a:endParaRPr>
          </a:p>
        </p:txBody>
      </p:sp>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251" y="1424601"/>
            <a:ext cx="517314" cy="51731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40428" y="384062"/>
            <a:ext cx="3968802"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图像模式的特征</a:t>
            </a:r>
            <a:endParaRPr lang="zh-CN" altLang="en-US" sz="3600" b="1" dirty="0">
              <a:latin typeface="微软雅黑" panose="020B0503020204020204" charset="-122"/>
              <a:ea typeface="微软雅黑" panose="020B0503020204020204" charset="-122"/>
            </a:endParaRPr>
          </a:p>
        </p:txBody>
      </p:sp>
      <p:grpSp>
        <p:nvGrpSpPr>
          <p:cNvPr id="7" name="组合 6"/>
          <p:cNvGrpSpPr/>
          <p:nvPr/>
        </p:nvGrpSpPr>
        <p:grpSpPr>
          <a:xfrm>
            <a:off x="5938685" y="2900516"/>
            <a:ext cx="5746195" cy="2661945"/>
            <a:chOff x="1462284" y="1492551"/>
            <a:chExt cx="4179411" cy="2034632"/>
          </a:xfrm>
        </p:grpSpPr>
        <p:pic>
          <p:nvPicPr>
            <p:cNvPr id="2050" name="Picture 2" descr="https://timgsa.baidu.com/timg?image&amp;quality=80&amp;size=b9999_10000&amp;sec=1542672967778&amp;di=e34b2d2284f82f3ebe43fb3de01eeb6a&amp;imgtype=0&amp;src=http%3A%2F%2Fdingyue.nosdn.127.net%2FvyO3TsRCL5ZPwISKJ6fx9ZQUxe5u0u3cwNWsgeeEbMwDI1540729733639compressfla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462284" y="1492551"/>
              <a:ext cx="1956900" cy="203463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63870" y="2047751"/>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6" name="组合 5"/>
            <p:cNvGrpSpPr/>
            <p:nvPr/>
          </p:nvGrpSpPr>
          <p:grpSpPr>
            <a:xfrm>
              <a:off x="3684795" y="1492551"/>
              <a:ext cx="1956900" cy="2034632"/>
              <a:chOff x="1462285" y="3793300"/>
              <a:chExt cx="1956900" cy="2034632"/>
            </a:xfrm>
          </p:grpSpPr>
          <p:pic>
            <p:nvPicPr>
              <p:cNvPr id="4" name="图片 3"/>
              <p:cNvPicPr>
                <a:picLocks noChangeAspect="1"/>
              </p:cNvPicPr>
              <p:nvPr/>
            </p:nvPicPr>
            <p:blipFill rotWithShape="1">
              <a:blip r:embed="rId2"/>
              <a:srcRect l="17751" t="8781" r="2961" b="8781"/>
              <a:stretch>
                <a:fillRect/>
              </a:stretch>
            </p:blipFill>
            <p:spPr>
              <a:xfrm>
                <a:off x="1462285" y="3793300"/>
                <a:ext cx="1956900" cy="2034632"/>
              </a:xfrm>
              <a:prstGeom prst="rect">
                <a:avLst/>
              </a:prstGeom>
            </p:spPr>
          </p:pic>
          <p:sp>
            <p:nvSpPr>
              <p:cNvPr id="15" name="矩形 14"/>
              <p:cNvSpPr/>
              <p:nvPr/>
            </p:nvSpPr>
            <p:spPr>
              <a:xfrm>
                <a:off x="2404321" y="4810658"/>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sp>
        <p:nvSpPr>
          <p:cNvPr id="20" name="矩形 19"/>
          <p:cNvSpPr/>
          <p:nvPr/>
        </p:nvSpPr>
        <p:spPr>
          <a:xfrm>
            <a:off x="728935" y="1383382"/>
            <a:ext cx="7538913" cy="553085"/>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charset="-122"/>
                <a:ea typeface="微软雅黑" panose="020B0503020204020204" charset="-122"/>
              </a:rPr>
              <a:t>图像模式的特性一</a:t>
            </a:r>
            <a:endParaRPr lang="zh-CN" altLang="en-US" sz="2200" dirty="0">
              <a:solidFill>
                <a:srgbClr val="FF3300"/>
              </a:solidFill>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932" y="1410508"/>
            <a:ext cx="517314" cy="517314"/>
          </a:xfrm>
          <a:prstGeom prst="rect">
            <a:avLst/>
          </a:prstGeom>
        </p:spPr>
      </p:pic>
      <p:sp>
        <p:nvSpPr>
          <p:cNvPr id="12" name="矩形 11"/>
          <p:cNvSpPr/>
          <p:nvPr/>
        </p:nvSpPr>
        <p:spPr>
          <a:xfrm>
            <a:off x="462239" y="1895189"/>
            <a:ext cx="4786825" cy="4707890"/>
          </a:xfrm>
          <a:prstGeom prst="rect">
            <a:avLst/>
          </a:prstGeom>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第一个发现：</a:t>
            </a:r>
            <a:endParaRPr lang="zh-CN" altLang="en-US" sz="2000" dirty="0">
              <a:solidFill>
                <a:srgbClr val="FF0000"/>
              </a:solidFill>
              <a:latin typeface="华文楷体" panose="02010600040101010101" pitchFamily="2" charset="-122"/>
              <a:ea typeface="华文楷体" panose="02010600040101010101" pitchFamily="2" charset="-122"/>
            </a:endParaRPr>
          </a:p>
          <a:p>
            <a:pPr lvl="2">
              <a:lnSpc>
                <a:spcPct val="150000"/>
              </a:lnSpc>
              <a:defRPr/>
            </a:pPr>
            <a:r>
              <a:rPr lang="zh-CN" altLang="en-US" sz="2000" b="1" dirty="0">
                <a:latin typeface="华文楷体" panose="02010600040101010101" pitchFamily="2" charset="-122"/>
                <a:ea typeface="华文楷体" panose="02010600040101010101" pitchFamily="2" charset="-122"/>
              </a:rPr>
              <a:t>鸢尾花仅出现在图像局部区域</a:t>
            </a:r>
            <a:endParaRPr lang="en-US" altLang="zh-CN" sz="2000" b="1" dirty="0">
              <a:latin typeface="华文楷体" panose="02010600040101010101" pitchFamily="2" charset="-122"/>
              <a:ea typeface="华文楷体" panose="02010600040101010101" pitchFamily="2" charset="-122"/>
            </a:endParaRPr>
          </a:p>
          <a:p>
            <a:pPr lvl="2">
              <a:lnSpc>
                <a:spcPct val="150000"/>
              </a:lnSpc>
              <a:defRPr/>
            </a:pPr>
            <a:r>
              <a:rPr lang="zh-CN" altLang="en-US" sz="2000" b="1" dirty="0">
                <a:latin typeface="华文楷体" panose="02010600040101010101" pitchFamily="2" charset="-122"/>
                <a:ea typeface="华文楷体" panose="02010600040101010101" pitchFamily="2" charset="-122"/>
              </a:rPr>
              <a:t>并不是所有具有相似形态特征的鸢尾花都位于图像的同一个位置</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如何应用这个发现？</a:t>
            </a:r>
            <a:endParaRPr lang="en-US" altLang="zh-CN" sz="2000" dirty="0">
              <a:solidFill>
                <a:srgbClr val="FF0000"/>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定义一种提取局部的特征的方法，可有效响应特定局部模式</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用这种方法遍历整张图片</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938685" y="2900516"/>
            <a:ext cx="5746195" cy="2661945"/>
            <a:chOff x="1462284" y="1492551"/>
            <a:chExt cx="4179411" cy="2034632"/>
          </a:xfrm>
        </p:grpSpPr>
        <p:pic>
          <p:nvPicPr>
            <p:cNvPr id="2050" name="Picture 2" descr="https://timgsa.baidu.com/timg?image&amp;quality=80&amp;size=b9999_10000&amp;sec=1542672967778&amp;di=e34b2d2284f82f3ebe43fb3de01eeb6a&amp;imgtype=0&amp;src=http%3A%2F%2Fdingyue.nosdn.127.net%2FvyO3TsRCL5ZPwISKJ6fx9ZQUxe5u0u3cwNWsgeeEbMwDI1540729733639compressfla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462284" y="1492551"/>
              <a:ext cx="1956900" cy="203463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63870" y="2047751"/>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6" name="组合 5"/>
            <p:cNvGrpSpPr/>
            <p:nvPr/>
          </p:nvGrpSpPr>
          <p:grpSpPr>
            <a:xfrm>
              <a:off x="3684795" y="1492551"/>
              <a:ext cx="1956900" cy="2034632"/>
              <a:chOff x="1462285" y="3793300"/>
              <a:chExt cx="1956900" cy="2034632"/>
            </a:xfrm>
          </p:grpSpPr>
          <p:pic>
            <p:nvPicPr>
              <p:cNvPr id="4" name="图片 3"/>
              <p:cNvPicPr>
                <a:picLocks noChangeAspect="1"/>
              </p:cNvPicPr>
              <p:nvPr/>
            </p:nvPicPr>
            <p:blipFill rotWithShape="1">
              <a:blip r:embed="rId2"/>
              <a:srcRect l="17751" t="8781" r="2961" b="8781"/>
              <a:stretch>
                <a:fillRect/>
              </a:stretch>
            </p:blipFill>
            <p:spPr>
              <a:xfrm>
                <a:off x="1462285" y="3793300"/>
                <a:ext cx="1956900" cy="2034632"/>
              </a:xfrm>
              <a:prstGeom prst="rect">
                <a:avLst/>
              </a:prstGeom>
            </p:spPr>
          </p:pic>
          <p:sp>
            <p:nvSpPr>
              <p:cNvPr id="15" name="矩形 14"/>
              <p:cNvSpPr/>
              <p:nvPr/>
            </p:nvSpPr>
            <p:spPr>
              <a:xfrm>
                <a:off x="2404321" y="4810658"/>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sp>
        <p:nvSpPr>
          <p:cNvPr id="20" name="矩形 19"/>
          <p:cNvSpPr/>
          <p:nvPr/>
        </p:nvSpPr>
        <p:spPr>
          <a:xfrm>
            <a:off x="786085" y="1383382"/>
            <a:ext cx="7538913" cy="553085"/>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charset="-122"/>
                <a:ea typeface="微软雅黑" panose="020B0503020204020204" charset="-122"/>
              </a:rPr>
              <a:t>图像模式的特性一</a:t>
            </a:r>
            <a:endParaRPr lang="zh-CN" altLang="en-US" sz="2200" dirty="0">
              <a:solidFill>
                <a:srgbClr val="FF3300"/>
              </a:solidFill>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082" y="1410508"/>
            <a:ext cx="517314" cy="517314"/>
          </a:xfrm>
          <a:prstGeom prst="rect">
            <a:avLst/>
          </a:prstGeom>
        </p:spPr>
      </p:pic>
      <p:sp>
        <p:nvSpPr>
          <p:cNvPr id="22" name="矩形 21"/>
          <p:cNvSpPr/>
          <p:nvPr/>
        </p:nvSpPr>
        <p:spPr>
          <a:xfrm>
            <a:off x="6732383" y="1380232"/>
            <a:ext cx="4868444" cy="1322070"/>
          </a:xfrm>
          <a:prstGeom prst="rect">
            <a:avLst/>
          </a:prstGeom>
        </p:spPr>
        <p:txBody>
          <a:bodyPr wrap="square">
            <a:spAutoFit/>
          </a:bodyPr>
          <a:lstStyle/>
          <a:p>
            <a:r>
              <a:rPr lang="en-US" altLang="zh-CN" sz="2000" dirty="0">
                <a:solidFill>
                  <a:srgbClr val="FF3300"/>
                </a:solidFill>
                <a:latin typeface="华文楷体" panose="02010600040101010101" pitchFamily="2" charset="-122"/>
                <a:ea typeface="华文楷体" panose="02010600040101010101" pitchFamily="2" charset="-122"/>
              </a:rPr>
              <a:t>: </a:t>
            </a:r>
            <a:r>
              <a:rPr lang="zh-CN" altLang="en-US" sz="2000" dirty="0">
                <a:solidFill>
                  <a:srgbClr val="FF3300"/>
                </a:solidFill>
                <a:latin typeface="华文楷体" panose="02010600040101010101" pitchFamily="2" charset="-122"/>
                <a:ea typeface="华文楷体" panose="02010600040101010101" pitchFamily="2" charset="-122"/>
              </a:rPr>
              <a:t>应用一次该方法只能提取一个特征</a:t>
            </a:r>
            <a:endParaRPr lang="en-US" altLang="zh-CN" sz="2000" dirty="0">
              <a:solidFill>
                <a:srgbClr val="FF3300"/>
              </a:solidFill>
              <a:latin typeface="华文楷体" panose="02010600040101010101" pitchFamily="2" charset="-122"/>
              <a:ea typeface="华文楷体" panose="02010600040101010101" pitchFamily="2" charset="-122"/>
            </a:endParaRPr>
          </a:p>
          <a:p>
            <a:endParaRPr lang="en-US" altLang="zh-CN" sz="2000" dirty="0">
              <a:solidFill>
                <a:srgbClr val="FF3300"/>
              </a:solidFill>
              <a:latin typeface="华文楷体" panose="02010600040101010101" pitchFamily="2" charset="-122"/>
              <a:ea typeface="华文楷体" panose="02010600040101010101" pitchFamily="2" charset="-122"/>
            </a:endParaRPr>
          </a:p>
          <a:p>
            <a:r>
              <a:rPr lang="en-US" altLang="zh-CN" sz="2000" dirty="0">
                <a:solidFill>
                  <a:srgbClr val="FF3300"/>
                </a:solidFill>
                <a:latin typeface="华文楷体" panose="02010600040101010101" pitchFamily="2" charset="-122"/>
                <a:ea typeface="华文楷体" panose="02010600040101010101" pitchFamily="2" charset="-122"/>
              </a:rPr>
              <a:t>:</a:t>
            </a:r>
            <a:r>
              <a:rPr lang="zh-CN" altLang="en-US" sz="2000" dirty="0">
                <a:solidFill>
                  <a:srgbClr val="FF3300"/>
                </a:solidFill>
                <a:latin typeface="华文楷体" panose="02010600040101010101" pitchFamily="2" charset="-122"/>
                <a:ea typeface="华文楷体" panose="02010600040101010101" pitchFamily="2" charset="-122"/>
              </a:rPr>
              <a:t> 所以对应同一张图片输入，应该应用多次该方法</a:t>
            </a:r>
            <a:endParaRPr lang="zh-CN" altLang="en-US" sz="2000" dirty="0"/>
          </a:p>
        </p:txBody>
      </p:sp>
      <p:sp>
        <p:nvSpPr>
          <p:cNvPr id="13" name="矩形 12"/>
          <p:cNvSpPr/>
          <p:nvPr/>
        </p:nvSpPr>
        <p:spPr>
          <a:xfrm>
            <a:off x="1640428" y="384062"/>
            <a:ext cx="3968802"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图像模式的特征</a:t>
            </a:r>
            <a:endParaRPr lang="zh-CN" altLang="en-US" sz="3600" b="1" dirty="0">
              <a:latin typeface="微软雅黑" panose="020B0503020204020204" charset="-122"/>
              <a:ea typeface="微软雅黑" panose="020B0503020204020204" charset="-122"/>
            </a:endParaRPr>
          </a:p>
        </p:txBody>
      </p:sp>
      <p:sp>
        <p:nvSpPr>
          <p:cNvPr id="14" name="矩形 13"/>
          <p:cNvSpPr/>
          <p:nvPr/>
        </p:nvSpPr>
        <p:spPr>
          <a:xfrm>
            <a:off x="462239" y="1895189"/>
            <a:ext cx="4786825" cy="4707890"/>
          </a:xfrm>
          <a:prstGeom prst="rect">
            <a:avLst/>
          </a:prstGeom>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第一个发现：</a:t>
            </a:r>
            <a:endParaRPr lang="zh-CN" altLang="en-US" sz="2000" dirty="0">
              <a:solidFill>
                <a:srgbClr val="FF0000"/>
              </a:solidFill>
              <a:latin typeface="华文楷体" panose="02010600040101010101" pitchFamily="2" charset="-122"/>
              <a:ea typeface="华文楷体" panose="02010600040101010101" pitchFamily="2" charset="-122"/>
            </a:endParaRPr>
          </a:p>
          <a:p>
            <a:pPr lvl="2">
              <a:lnSpc>
                <a:spcPct val="150000"/>
              </a:lnSpc>
              <a:defRPr/>
            </a:pPr>
            <a:r>
              <a:rPr lang="zh-CN" altLang="en-US" sz="2000" b="1" dirty="0">
                <a:latin typeface="华文楷体" panose="02010600040101010101" pitchFamily="2" charset="-122"/>
                <a:ea typeface="华文楷体" panose="02010600040101010101" pitchFamily="2" charset="-122"/>
              </a:rPr>
              <a:t>鸢尾花仅出现在图像局部区域</a:t>
            </a:r>
            <a:endParaRPr lang="en-US" altLang="zh-CN" sz="2000" b="1" dirty="0">
              <a:latin typeface="华文楷体" panose="02010600040101010101" pitchFamily="2" charset="-122"/>
              <a:ea typeface="华文楷体" panose="02010600040101010101" pitchFamily="2" charset="-122"/>
            </a:endParaRPr>
          </a:p>
          <a:p>
            <a:pPr lvl="2">
              <a:lnSpc>
                <a:spcPct val="150000"/>
              </a:lnSpc>
              <a:defRPr/>
            </a:pPr>
            <a:r>
              <a:rPr lang="zh-CN" altLang="en-US" sz="2000" b="1" dirty="0">
                <a:latin typeface="华文楷体" panose="02010600040101010101" pitchFamily="2" charset="-122"/>
                <a:ea typeface="华文楷体" panose="02010600040101010101" pitchFamily="2" charset="-122"/>
              </a:rPr>
              <a:t>并不是所有具有相似形态特征的鸢尾花都位于图像的同一个位置</a:t>
            </a: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如何应用这个发现？</a:t>
            </a:r>
            <a:endParaRPr lang="en-US" altLang="zh-CN" sz="2000" dirty="0">
              <a:solidFill>
                <a:srgbClr val="FF0000"/>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定义一种提取局部的特征的方法，可有效响应特定局部模式</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用这种方法遍历整张图片</a:t>
            </a:r>
            <a:endParaRPr lang="en-US" altLang="zh-CN" sz="2000" dirty="0">
              <a:latin typeface="华文楷体" panose="02010600040101010101" pitchFamily="2" charset="-122"/>
              <a:ea typeface="华文楷体" panose="020106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lIns="90000" tIns="46800" rIns="90000" bIns="46800">
            <a:normAutofit fontScale="90000"/>
          </a:bodyPr>
          <a:lstStyle/>
          <a:p>
            <a:r>
              <a:rPr lang="zh-CN" altLang="en-US" sz="6665" dirty="0">
                <a:sym typeface="Arial" panose="020B0604020202020204" pitchFamily="34" charset="0"/>
              </a:rPr>
              <a:t>现代统计学的发展史</a:t>
            </a:r>
            <a:endParaRPr lang="zh-CN" altLang="en-US" sz="6665" dirty="0">
              <a:sym typeface="Arial" panose="020B0604020202020204" pitchFamily="34" charset="0"/>
            </a:endParaRPr>
          </a:p>
        </p:txBody>
      </p:sp>
      <p:grpSp>
        <p:nvGrpSpPr>
          <p:cNvPr id="19" name="组合 18"/>
          <p:cNvGrpSpPr/>
          <p:nvPr>
            <p:custDataLst>
              <p:tags r:id="rId2"/>
            </p:custDataLst>
          </p:nvPr>
        </p:nvGrpSpPr>
        <p:grpSpPr>
          <a:xfrm>
            <a:off x="2114550" y="2516505"/>
            <a:ext cx="1026160" cy="1026160"/>
            <a:chOff x="2870" y="3715"/>
            <a:chExt cx="1616" cy="1616"/>
          </a:xfrm>
        </p:grpSpPr>
        <p:sp>
          <p:nvSpPr>
            <p:cNvPr id="5" name="矩形 4"/>
            <p:cNvSpPr/>
            <p:nvPr>
              <p:custDataLst>
                <p:tags r:id="rId3"/>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charset="-122"/>
                <a:sym typeface="Arial" panose="020B0604020202020204" pitchFamily="34" charset="0"/>
              </a:endParaRPr>
            </a:p>
          </p:txBody>
        </p:sp>
        <p:sp>
          <p:nvSpPr>
            <p:cNvPr id="10" name="文本框 9"/>
            <p:cNvSpPr txBox="1"/>
            <p:nvPr>
              <p:custDataLst>
                <p:tags r:id="rId4"/>
              </p:custDataLst>
            </p:nvPr>
          </p:nvSpPr>
          <p:spPr>
            <a:xfrm>
              <a:off x="2870" y="3715"/>
              <a:ext cx="1616" cy="1616"/>
            </a:xfrm>
            <a:prstGeom prst="rect">
              <a:avLst/>
            </a:prstGeom>
            <a:noFill/>
          </p:spPr>
          <p:txBody>
            <a:bodyPr wrap="square" rtlCol="0" anchor="ctr" anchorCtr="0">
              <a:normAutofit/>
            </a:bodyPr>
            <a:lstStyle/>
            <a:p>
              <a:pPr algn="ctr"/>
              <a:r>
                <a:rPr lang="en-US" altLang="zh-CN" sz="4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rPr>
                <a:t>01</a:t>
              </a:r>
              <a:endParaRPr lang="en-US" altLang="zh-CN" sz="4400" b="1" dirty="0">
                <a:solidFill>
                  <a:schemeClr val="bg1"/>
                </a:solidFill>
                <a:latin typeface="Arial" panose="020B0604020202020204" pitchFamily="34" charset="0"/>
                <a:ea typeface="微软雅黑" panose="020B0503020204020204" charset="-122"/>
                <a:cs typeface="Arial" panose="020B0604020202020204" pitchFamily="34" charset="0"/>
                <a:sym typeface="Arial" panose="020B0604020202020204" pitchFamily="34" charset="0"/>
              </a:endParaRPr>
            </a:p>
          </p:txBody>
        </p:sp>
      </p:grpSp>
      <p:sp>
        <p:nvSpPr>
          <p:cNvPr id="24" name="矩形 23"/>
          <p:cNvSpPr/>
          <p:nvPr>
            <p:custDataLst>
              <p:tags r:id="rId5"/>
            </p:custDataLst>
          </p:nvPr>
        </p:nvSpPr>
        <p:spPr>
          <a:xfrm>
            <a:off x="10075545" y="2516505"/>
            <a:ext cx="17780" cy="255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微软雅黑" panose="020B0503020204020204" charset="-122"/>
              <a:sym typeface="Arial" panose="020B0604020202020204" pitchFamily="34" charset="0"/>
            </a:endParaRPr>
          </a:p>
        </p:txBody>
      </p:sp>
    </p:spTree>
    <p:custDataLst>
      <p:tags r:id="rId6"/>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52490" y="1888753"/>
            <a:ext cx="5546652" cy="4707890"/>
          </a:xfrm>
          <a:prstGeom prst="rect">
            <a:avLst/>
          </a:prstGeom>
        </p:spPr>
        <p:txBody>
          <a:bodyPr wrap="square">
            <a:spAutoFit/>
          </a:bodyPr>
          <a:lstStyle/>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第二个发现：</a:t>
            </a:r>
            <a:endParaRPr lang="zh-CN" altLang="en-US" sz="2000" dirty="0">
              <a:solidFill>
                <a:srgbClr val="FF0000"/>
              </a:solidFill>
              <a:latin typeface="华文楷体" panose="02010600040101010101" pitchFamily="2" charset="-122"/>
              <a:ea typeface="华文楷体" panose="02010600040101010101" pitchFamily="2" charset="-122"/>
            </a:endParaRPr>
          </a:p>
          <a:p>
            <a:pPr lvl="2">
              <a:lnSpc>
                <a:spcPct val="150000"/>
              </a:lnSpc>
              <a:defRPr/>
            </a:pPr>
            <a:r>
              <a:rPr lang="zh-CN" altLang="en-US" sz="2000" b="1" dirty="0">
                <a:latin typeface="华文楷体" panose="02010600040101010101" pitchFamily="2" charset="-122"/>
                <a:ea typeface="华文楷体" panose="02010600040101010101" pitchFamily="2" charset="-122"/>
              </a:rPr>
              <a:t>大小改变，鸢尾花仍然可以有效区分</a:t>
            </a:r>
            <a:endParaRPr lang="en-US" altLang="zh-CN" sz="2000" b="1" dirty="0">
              <a:latin typeface="华文楷体" panose="02010600040101010101" pitchFamily="2" charset="-122"/>
              <a:ea typeface="华文楷体" panose="02010600040101010101" pitchFamily="2" charset="-122"/>
            </a:endParaRPr>
          </a:p>
          <a:p>
            <a:pPr lvl="2">
              <a:lnSpc>
                <a:spcPct val="150000"/>
              </a:lnSpc>
              <a:defRPr/>
            </a:pP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如何利用这个特性？</a:t>
            </a:r>
            <a:endParaRPr lang="en-US" altLang="zh-CN" sz="2000" dirty="0">
              <a:solidFill>
                <a:srgbClr val="FF0000"/>
              </a:solidFill>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endParaRPr lang="en-US" altLang="zh-CN" sz="2000" dirty="0">
              <a:latin typeface="华文楷体" panose="02010600040101010101" pitchFamily="2" charset="-122"/>
              <a:ea typeface="华文楷体" panose="02010600040101010101" pitchFamily="2" charset="-122"/>
            </a:endParaRPr>
          </a:p>
          <a:p>
            <a:pPr marL="800100" lvl="1" indent="-34290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在神经网络逐层累加的过程中，可以直接对图像进行缩放</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缩放到适当大小后，可以在特征提取过程中得到有效响应</a:t>
            </a:r>
            <a:endParaRPr lang="en-US" altLang="zh-CN" sz="2000" dirty="0">
              <a:latin typeface="华文楷体" panose="02010600040101010101" pitchFamily="2" charset="-122"/>
              <a:ea typeface="华文楷体" panose="02010600040101010101" pitchFamily="2" charset="-122"/>
            </a:endParaRPr>
          </a:p>
        </p:txBody>
      </p:sp>
      <p:grpSp>
        <p:nvGrpSpPr>
          <p:cNvPr id="23" name="组合 22"/>
          <p:cNvGrpSpPr/>
          <p:nvPr/>
        </p:nvGrpSpPr>
        <p:grpSpPr>
          <a:xfrm>
            <a:off x="6635006" y="2738849"/>
            <a:ext cx="4642593" cy="3030510"/>
            <a:chOff x="7441252" y="2979174"/>
            <a:chExt cx="4243628" cy="2703870"/>
          </a:xfrm>
        </p:grpSpPr>
        <p:pic>
          <p:nvPicPr>
            <p:cNvPr id="4" name="图片 3"/>
            <p:cNvPicPr>
              <a:picLocks noChangeAspect="1"/>
            </p:cNvPicPr>
            <p:nvPr/>
          </p:nvPicPr>
          <p:blipFill rotWithShape="1">
            <a:blip r:embed="rId1"/>
            <a:srcRect l="57395" t="50761" r="2961" b="8781"/>
            <a:stretch>
              <a:fillRect/>
            </a:stretch>
          </p:blipFill>
          <p:spPr>
            <a:xfrm>
              <a:off x="8994374" y="2979174"/>
              <a:ext cx="2690506" cy="2703870"/>
            </a:xfrm>
            <a:prstGeom prst="rect">
              <a:avLst/>
            </a:prstGeom>
          </p:spPr>
        </p:pic>
        <p:pic>
          <p:nvPicPr>
            <p:cNvPr id="17" name="图片 16"/>
            <p:cNvPicPr>
              <a:picLocks noChangeAspect="1"/>
            </p:cNvPicPr>
            <p:nvPr/>
          </p:nvPicPr>
          <p:blipFill rotWithShape="1">
            <a:blip r:embed="rId1"/>
            <a:srcRect l="57395" t="49850" r="2961" b="8781"/>
            <a:stretch>
              <a:fillRect/>
            </a:stretch>
          </p:blipFill>
          <p:spPr>
            <a:xfrm>
              <a:off x="7441252" y="4326189"/>
              <a:ext cx="1345254" cy="1356852"/>
            </a:xfrm>
            <a:prstGeom prst="rect">
              <a:avLst/>
            </a:prstGeom>
          </p:spPr>
        </p:pic>
        <p:sp>
          <p:nvSpPr>
            <p:cNvPr id="20" name="矩形 19"/>
            <p:cNvSpPr/>
            <p:nvPr/>
          </p:nvSpPr>
          <p:spPr>
            <a:xfrm>
              <a:off x="7441253" y="4336026"/>
              <a:ext cx="1345253" cy="1347015"/>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cxnSp>
          <p:nvCxnSpPr>
            <p:cNvPr id="13" name="直接连接符 12"/>
            <p:cNvCxnSpPr/>
            <p:nvPr/>
          </p:nvCxnSpPr>
          <p:spPr>
            <a:xfrm flipV="1">
              <a:off x="8786506" y="2979174"/>
              <a:ext cx="207868" cy="1356852"/>
            </a:xfrm>
            <a:prstGeom prst="line">
              <a:avLst/>
            </a:prstGeom>
            <a:ln w="31750"/>
          </p:spPr>
          <p:style>
            <a:lnRef idx="1">
              <a:schemeClr val="accent4"/>
            </a:lnRef>
            <a:fillRef idx="0">
              <a:schemeClr val="accent4"/>
            </a:fillRef>
            <a:effectRef idx="0">
              <a:schemeClr val="accent4"/>
            </a:effectRef>
            <a:fontRef idx="minor">
              <a:schemeClr val="tx1"/>
            </a:fontRef>
          </p:style>
        </p:cxnSp>
        <p:cxnSp>
          <p:nvCxnSpPr>
            <p:cNvPr id="21" name="直接连接符 20"/>
            <p:cNvCxnSpPr/>
            <p:nvPr/>
          </p:nvCxnSpPr>
          <p:spPr>
            <a:xfrm>
              <a:off x="8786506" y="5683030"/>
              <a:ext cx="263336"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24" name="矩形 23"/>
            <p:cNvSpPr/>
            <p:nvPr/>
          </p:nvSpPr>
          <p:spPr>
            <a:xfrm>
              <a:off x="8994374" y="2984092"/>
              <a:ext cx="2690506" cy="2698938"/>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sp>
        <p:nvSpPr>
          <p:cNvPr id="26" name="矩形 25"/>
          <p:cNvSpPr/>
          <p:nvPr/>
        </p:nvSpPr>
        <p:spPr>
          <a:xfrm>
            <a:off x="700360" y="1380095"/>
            <a:ext cx="7538913" cy="553085"/>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charset="-122"/>
                <a:ea typeface="微软雅黑" panose="020B0503020204020204" charset="-122"/>
              </a:rPr>
              <a:t>图像模式的特性二</a:t>
            </a:r>
            <a:endParaRPr lang="zh-CN" altLang="en-US" sz="2200" dirty="0">
              <a:solidFill>
                <a:srgbClr val="FF3300"/>
              </a:solidFill>
              <a:latin typeface="微软雅黑" panose="020B0503020204020204" charset="-122"/>
              <a:ea typeface="微软雅黑" panose="020B0503020204020204" charset="-122"/>
            </a:endParaRPr>
          </a:p>
        </p:txBody>
      </p:sp>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357" y="1407221"/>
            <a:ext cx="517314" cy="517314"/>
          </a:xfrm>
          <a:prstGeom prst="rect">
            <a:avLst/>
          </a:prstGeom>
        </p:spPr>
      </p:pic>
      <p:sp>
        <p:nvSpPr>
          <p:cNvPr id="14" name="矩形 13"/>
          <p:cNvSpPr/>
          <p:nvPr/>
        </p:nvSpPr>
        <p:spPr>
          <a:xfrm>
            <a:off x="1640428" y="384062"/>
            <a:ext cx="3968802"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图像模式的特征</a:t>
            </a:r>
            <a:endParaRPr lang="zh-CN" altLang="en-US" sz="3600" b="1" dirty="0">
              <a:latin typeface="微软雅黑" panose="020B0503020204020204" charset="-122"/>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746449" y="1608445"/>
            <a:ext cx="4830276" cy="4599318"/>
            <a:chOff x="6002485" y="923284"/>
            <a:chExt cx="5574241" cy="5445840"/>
          </a:xfrm>
        </p:grpSpPr>
        <p:grpSp>
          <p:nvGrpSpPr>
            <p:cNvPr id="11" name="组合 10"/>
            <p:cNvGrpSpPr/>
            <p:nvPr/>
          </p:nvGrpSpPr>
          <p:grpSpPr>
            <a:xfrm>
              <a:off x="6002485" y="923284"/>
              <a:ext cx="5574240" cy="2661945"/>
              <a:chOff x="1587353" y="1492551"/>
              <a:chExt cx="4054342" cy="2034632"/>
            </a:xfrm>
          </p:grpSpPr>
          <p:pic>
            <p:nvPicPr>
              <p:cNvPr id="14" name="Picture 2" descr="https://timgsa.baidu.com/timg?image&amp;quality=80&amp;size=b9999_10000&amp;sec=1542672967778&amp;di=e34b2d2284f82f3ebe43fb3de01eeb6a&amp;imgtype=0&amp;src=http%3A%2F%2Fdingyue.nosdn.127.net%2FvyO3TsRCL5ZPwISKJ6fx9ZQUxe5u0u3cwNWsgeeEbMwDI1540729733639compressflag.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a:off x="1587353" y="1492551"/>
                <a:ext cx="1956900" cy="203463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2088939" y="2047751"/>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nvGrpSpPr>
              <p:cNvPr id="18" name="组合 17"/>
              <p:cNvGrpSpPr/>
              <p:nvPr/>
            </p:nvGrpSpPr>
            <p:grpSpPr>
              <a:xfrm>
                <a:off x="3684795" y="1492551"/>
                <a:ext cx="1956900" cy="2034632"/>
                <a:chOff x="1462285" y="3793300"/>
                <a:chExt cx="1956900" cy="2034632"/>
              </a:xfrm>
            </p:grpSpPr>
            <p:pic>
              <p:nvPicPr>
                <p:cNvPr id="20" name="图片 19"/>
                <p:cNvPicPr>
                  <a:picLocks noChangeAspect="1"/>
                </p:cNvPicPr>
                <p:nvPr/>
              </p:nvPicPr>
              <p:blipFill rotWithShape="1">
                <a:blip r:embed="rId2"/>
                <a:srcRect l="17751" t="8781" r="2961" b="8781"/>
                <a:stretch>
                  <a:fillRect/>
                </a:stretch>
              </p:blipFill>
              <p:spPr>
                <a:xfrm>
                  <a:off x="1462285" y="3793300"/>
                  <a:ext cx="1956900" cy="2034632"/>
                </a:xfrm>
                <a:prstGeom prst="rect">
                  <a:avLst/>
                </a:prstGeom>
              </p:spPr>
            </p:pic>
            <p:sp>
              <p:nvSpPr>
                <p:cNvPr id="21" name="矩形 20"/>
                <p:cNvSpPr/>
                <p:nvPr/>
              </p:nvSpPr>
              <p:spPr>
                <a:xfrm>
                  <a:off x="2404321" y="4810658"/>
                  <a:ext cx="953729" cy="924232"/>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grpSp>
          <p:nvGrpSpPr>
            <p:cNvPr id="22" name="组合 21"/>
            <p:cNvGrpSpPr/>
            <p:nvPr/>
          </p:nvGrpSpPr>
          <p:grpSpPr>
            <a:xfrm>
              <a:off x="7354530" y="3707179"/>
              <a:ext cx="4222196" cy="2661945"/>
              <a:chOff x="7441252" y="2979174"/>
              <a:chExt cx="4243628" cy="2703870"/>
            </a:xfrm>
          </p:grpSpPr>
          <p:pic>
            <p:nvPicPr>
              <p:cNvPr id="23" name="图片 22"/>
              <p:cNvPicPr>
                <a:picLocks noChangeAspect="1"/>
              </p:cNvPicPr>
              <p:nvPr/>
            </p:nvPicPr>
            <p:blipFill rotWithShape="1">
              <a:blip r:embed="rId2"/>
              <a:srcRect l="57395" t="50761" r="2961" b="8781"/>
              <a:stretch>
                <a:fillRect/>
              </a:stretch>
            </p:blipFill>
            <p:spPr>
              <a:xfrm>
                <a:off x="8994374" y="2979174"/>
                <a:ext cx="2690506" cy="2703870"/>
              </a:xfrm>
              <a:prstGeom prst="rect">
                <a:avLst/>
              </a:prstGeom>
            </p:spPr>
          </p:pic>
          <p:pic>
            <p:nvPicPr>
              <p:cNvPr id="24" name="图片 23"/>
              <p:cNvPicPr>
                <a:picLocks noChangeAspect="1"/>
              </p:cNvPicPr>
              <p:nvPr/>
            </p:nvPicPr>
            <p:blipFill rotWithShape="1">
              <a:blip r:embed="rId2"/>
              <a:srcRect l="57395" t="49850" r="2961" b="8781"/>
              <a:stretch>
                <a:fillRect/>
              </a:stretch>
            </p:blipFill>
            <p:spPr>
              <a:xfrm>
                <a:off x="7441252" y="4326189"/>
                <a:ext cx="1345254" cy="1356852"/>
              </a:xfrm>
              <a:prstGeom prst="rect">
                <a:avLst/>
              </a:prstGeom>
            </p:spPr>
          </p:pic>
          <p:sp>
            <p:nvSpPr>
              <p:cNvPr id="25" name="矩形 24"/>
              <p:cNvSpPr/>
              <p:nvPr/>
            </p:nvSpPr>
            <p:spPr>
              <a:xfrm>
                <a:off x="7441253" y="4336026"/>
                <a:ext cx="1345253" cy="1347015"/>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cxnSp>
            <p:nvCxnSpPr>
              <p:cNvPr id="26" name="直接连接符 25"/>
              <p:cNvCxnSpPr/>
              <p:nvPr/>
            </p:nvCxnSpPr>
            <p:spPr>
              <a:xfrm flipV="1">
                <a:off x="8786506" y="2979174"/>
                <a:ext cx="207868" cy="1356852"/>
              </a:xfrm>
              <a:prstGeom prst="line">
                <a:avLst/>
              </a:prstGeom>
              <a:ln w="31750"/>
            </p:spPr>
            <p:style>
              <a:lnRef idx="1">
                <a:schemeClr val="accent4"/>
              </a:lnRef>
              <a:fillRef idx="0">
                <a:schemeClr val="accent4"/>
              </a:fillRef>
              <a:effectRef idx="0">
                <a:schemeClr val="accent4"/>
              </a:effectRef>
              <a:fontRef idx="minor">
                <a:schemeClr val="tx1"/>
              </a:fontRef>
            </p:style>
          </p:cxnSp>
          <p:cxnSp>
            <p:nvCxnSpPr>
              <p:cNvPr id="27" name="直接连接符 26"/>
              <p:cNvCxnSpPr/>
              <p:nvPr/>
            </p:nvCxnSpPr>
            <p:spPr>
              <a:xfrm>
                <a:off x="8786506" y="5683030"/>
                <a:ext cx="263336"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28" name="矩形 27"/>
              <p:cNvSpPr/>
              <p:nvPr/>
            </p:nvSpPr>
            <p:spPr>
              <a:xfrm>
                <a:off x="8994374" y="2984092"/>
                <a:ext cx="2690506" cy="2698938"/>
              </a:xfrm>
              <a:prstGeom prst="rect">
                <a:avLst/>
              </a:prstGeom>
              <a:noFill/>
              <a:ln w="4762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grpSp>
      </p:grpSp>
      <p:sp>
        <p:nvSpPr>
          <p:cNvPr id="29" name="矩形 28"/>
          <p:cNvSpPr/>
          <p:nvPr/>
        </p:nvSpPr>
        <p:spPr>
          <a:xfrm>
            <a:off x="401864" y="1783102"/>
            <a:ext cx="5485596" cy="1938020"/>
          </a:xfrm>
          <a:prstGeom prst="rect">
            <a:avLst/>
          </a:prstGeom>
        </p:spPr>
        <p:txBody>
          <a:bodyPr wrap="square">
            <a:spAutoFit/>
          </a:bodyPr>
          <a:lstStyle/>
          <a:p>
            <a:pPr marL="742950" lvl="1" indent="-28575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第一个发现对应的可能的做法：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定义一种提取局部的特征的方法，可有效响应特定局部模式</a:t>
            </a:r>
            <a:endParaRPr lang="en-US" altLang="zh-CN" sz="2000" dirty="0">
              <a:latin typeface="华文楷体" panose="02010600040101010101" pitchFamily="2" charset="-122"/>
              <a:ea typeface="华文楷体" panose="02010600040101010101" pitchFamily="2" charset="-122"/>
            </a:endParaRPr>
          </a:p>
          <a:p>
            <a:pPr marL="1257300" lvl="2" indent="-342900">
              <a:lnSpc>
                <a:spcPct val="150000"/>
              </a:lnSpc>
              <a:buFont typeface="+mj-lt"/>
              <a:buAutoNum type="arabicPeriod"/>
              <a:defRPr/>
            </a:pPr>
            <a:r>
              <a:rPr lang="zh-CN" altLang="en-US" sz="2000" dirty="0">
                <a:latin typeface="华文楷体" panose="02010600040101010101" pitchFamily="2" charset="-122"/>
                <a:ea typeface="华文楷体" panose="02010600040101010101" pitchFamily="2" charset="-122"/>
              </a:rPr>
              <a:t>用这种方法遍历整张图片</a:t>
            </a:r>
            <a:endParaRPr lang="en-US" altLang="zh-CN" sz="2000" dirty="0">
              <a:latin typeface="华文楷体" panose="02010600040101010101" pitchFamily="2" charset="-122"/>
              <a:ea typeface="华文楷体" panose="02010600040101010101" pitchFamily="2" charset="-122"/>
            </a:endParaRPr>
          </a:p>
        </p:txBody>
      </p:sp>
      <p:sp>
        <p:nvSpPr>
          <p:cNvPr id="30" name="矩形 29"/>
          <p:cNvSpPr/>
          <p:nvPr/>
        </p:nvSpPr>
        <p:spPr>
          <a:xfrm>
            <a:off x="340808" y="4418241"/>
            <a:ext cx="5546652" cy="1476375"/>
          </a:xfrm>
          <a:prstGeom prst="rect">
            <a:avLst/>
          </a:prstGeom>
        </p:spPr>
        <p:txBody>
          <a:bodyPr wrap="square">
            <a:spAutoFit/>
          </a:bodyPr>
          <a:lstStyle/>
          <a:p>
            <a:pPr marL="742950" lvl="1" indent="-285750">
              <a:lnSpc>
                <a:spcPct val="150000"/>
              </a:lnSpc>
              <a:buFont typeface="Wingdings" panose="05000000000000000000" pitchFamily="2" charset="2"/>
              <a:buChar char="Ø"/>
              <a:defRPr/>
            </a:pPr>
            <a:r>
              <a:rPr lang="zh-CN" altLang="en-US" sz="2000" dirty="0">
                <a:solidFill>
                  <a:srgbClr val="FF0000"/>
                </a:solidFill>
                <a:latin typeface="华文楷体" panose="02010600040101010101" pitchFamily="2" charset="-122"/>
                <a:ea typeface="华文楷体" panose="02010600040101010101" pitchFamily="2" charset="-122"/>
              </a:rPr>
              <a:t>第二个发现对应的可能的做法：</a:t>
            </a:r>
            <a:endParaRPr lang="en-US" altLang="zh-CN" sz="2000" dirty="0">
              <a:solidFill>
                <a:srgbClr val="FF0000"/>
              </a:solidFill>
              <a:latin typeface="华文楷体" panose="02010600040101010101" pitchFamily="2" charset="-122"/>
              <a:ea typeface="华文楷体" panose="02010600040101010101" pitchFamily="2" charset="-122"/>
            </a:endParaRPr>
          </a:p>
          <a:p>
            <a:pPr lvl="2">
              <a:lnSpc>
                <a:spcPct val="150000"/>
              </a:lnSpc>
              <a:defRPr/>
            </a:pPr>
            <a:r>
              <a:rPr lang="zh-CN" altLang="en-US" sz="2000" dirty="0">
                <a:latin typeface="华文楷体" panose="02010600040101010101" pitchFamily="2" charset="-122"/>
                <a:ea typeface="华文楷体" panose="02010600040101010101" pitchFamily="2" charset="-122"/>
              </a:rPr>
              <a:t>在神经网络逐层累加的过程中，可以直接对图像进行缩放</a:t>
            </a:r>
            <a:endParaRPr lang="en-US" altLang="zh-CN" sz="2000" dirty="0">
              <a:latin typeface="华文楷体" panose="02010600040101010101" pitchFamily="2" charset="-122"/>
              <a:ea typeface="华文楷体" panose="02010600040101010101" pitchFamily="2" charset="-122"/>
            </a:endParaRPr>
          </a:p>
        </p:txBody>
      </p:sp>
      <p:sp>
        <p:nvSpPr>
          <p:cNvPr id="32" name="矩形 31"/>
          <p:cNvSpPr/>
          <p:nvPr/>
        </p:nvSpPr>
        <p:spPr>
          <a:xfrm>
            <a:off x="1092546" y="5841251"/>
            <a:ext cx="5091943" cy="645160"/>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0070C0"/>
                </a:solidFill>
                <a:latin typeface="黑体" panose="02010609060101010101" pitchFamily="49" charset="-122"/>
                <a:ea typeface="黑体" panose="02010609060101010101" pitchFamily="49" charset="-122"/>
              </a:rPr>
              <a:t>池化：下采样被检测物体不变模式</a:t>
            </a:r>
            <a:endParaRPr lang="en-US" altLang="zh-CN" sz="2400" dirty="0">
              <a:solidFill>
                <a:srgbClr val="0070C0"/>
              </a:solidFill>
              <a:latin typeface="黑体" panose="02010609060101010101" pitchFamily="49" charset="-122"/>
              <a:ea typeface="黑体" panose="02010609060101010101" pitchFamily="49" charset="-122"/>
            </a:endParaRPr>
          </a:p>
        </p:txBody>
      </p:sp>
      <p:sp>
        <p:nvSpPr>
          <p:cNvPr id="33" name="矩形 32"/>
          <p:cNvSpPr/>
          <p:nvPr/>
        </p:nvSpPr>
        <p:spPr>
          <a:xfrm>
            <a:off x="1092547" y="3676404"/>
            <a:ext cx="3194318" cy="645160"/>
          </a:xfrm>
          <a:prstGeom prst="rect">
            <a:avLst/>
          </a:prstGeom>
          <a:solidFill>
            <a:schemeClr val="accent5">
              <a:lumMod val="20000"/>
              <a:lumOff val="80000"/>
            </a:schemeClr>
          </a:solidFill>
          <a:ln>
            <a:solidFill>
              <a:srgbClr val="4472C4"/>
            </a:solidFill>
          </a:ln>
        </p:spPr>
        <p:txBody>
          <a:bodyPr wrap="square">
            <a:spAutoFit/>
          </a:bodyPr>
          <a:lstStyle/>
          <a:p>
            <a:pPr>
              <a:lnSpc>
                <a:spcPct val="150000"/>
              </a:lnSpc>
              <a:defRPr/>
            </a:pPr>
            <a:r>
              <a:rPr lang="zh-CN" altLang="en-US" sz="2400" dirty="0">
                <a:solidFill>
                  <a:srgbClr val="0070C0"/>
                </a:solidFill>
                <a:latin typeface="黑体" panose="02010609060101010101" pitchFamily="49" charset="-122"/>
                <a:ea typeface="黑体" panose="02010609060101010101" pitchFamily="49" charset="-122"/>
              </a:rPr>
              <a:t>卷积：平移不变模式</a:t>
            </a:r>
            <a:endParaRPr lang="en-US" altLang="zh-CN" sz="2400" dirty="0">
              <a:solidFill>
                <a:srgbClr val="0070C0"/>
              </a:solidFill>
              <a:latin typeface="黑体" panose="02010609060101010101" pitchFamily="49" charset="-122"/>
              <a:ea typeface="黑体" panose="02010609060101010101" pitchFamily="49" charset="-122"/>
            </a:endParaRPr>
          </a:p>
        </p:txBody>
      </p:sp>
      <p:sp>
        <p:nvSpPr>
          <p:cNvPr id="36" name="矩形 35"/>
          <p:cNvSpPr/>
          <p:nvPr/>
        </p:nvSpPr>
        <p:spPr>
          <a:xfrm>
            <a:off x="686072" y="1288472"/>
            <a:ext cx="7538913" cy="553085"/>
          </a:xfrm>
          <a:prstGeom prst="rect">
            <a:avLst/>
          </a:prstGeom>
        </p:spPr>
        <p:txBody>
          <a:bodyPr wrap="square">
            <a:spAutoFit/>
          </a:bodyPr>
          <a:lstStyle/>
          <a:p>
            <a:pPr>
              <a:lnSpc>
                <a:spcPct val="125000"/>
              </a:lnSpc>
            </a:pPr>
            <a:r>
              <a:rPr lang="zh-CN" altLang="en-US" sz="2400" b="1" dirty="0">
                <a:solidFill>
                  <a:srgbClr val="FF3300"/>
                </a:solidFill>
                <a:latin typeface="微软雅黑" panose="020B0503020204020204" charset="-122"/>
                <a:ea typeface="微软雅黑" panose="020B0503020204020204" charset="-122"/>
              </a:rPr>
              <a:t>图像模式的特性</a:t>
            </a:r>
            <a:r>
              <a:rPr lang="en-US" altLang="zh-CN" sz="2400" b="1" dirty="0">
                <a:solidFill>
                  <a:srgbClr val="FF3300"/>
                </a:solidFill>
                <a:latin typeface="微软雅黑" panose="020B0503020204020204" charset="-122"/>
                <a:ea typeface="微软雅黑" panose="020B0503020204020204" charset="-122"/>
              </a:rPr>
              <a:t>——</a:t>
            </a:r>
            <a:r>
              <a:rPr lang="zh-CN" altLang="en-US" sz="2400" b="1" dirty="0">
                <a:solidFill>
                  <a:srgbClr val="FF3300"/>
                </a:solidFill>
                <a:latin typeface="微软雅黑" panose="020B0503020204020204" charset="-122"/>
                <a:ea typeface="微软雅黑" panose="020B0503020204020204" charset="-122"/>
              </a:rPr>
              <a:t>小结</a:t>
            </a:r>
            <a:endParaRPr lang="zh-CN" altLang="en-US" sz="2200" dirty="0">
              <a:solidFill>
                <a:srgbClr val="FF3300"/>
              </a:solidFill>
              <a:latin typeface="微软雅黑" panose="020B0503020204020204" charset="-122"/>
              <a:ea typeface="微软雅黑" panose="020B0503020204020204" charset="-122"/>
            </a:endParaRPr>
          </a:p>
        </p:txBody>
      </p:sp>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069" y="1315598"/>
            <a:ext cx="517314" cy="517314"/>
          </a:xfrm>
          <a:prstGeom prst="rect">
            <a:avLst/>
          </a:prstGeom>
        </p:spPr>
      </p:pic>
      <p:sp>
        <p:nvSpPr>
          <p:cNvPr id="31" name="矩形 30"/>
          <p:cNvSpPr/>
          <p:nvPr/>
        </p:nvSpPr>
        <p:spPr>
          <a:xfrm>
            <a:off x="1640427" y="384062"/>
            <a:ext cx="4828611"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卷积神经网络的诞生</a:t>
            </a:r>
            <a:endParaRPr lang="zh-CN" altLang="en-US" sz="3600" b="1" dirty="0">
              <a:latin typeface="微软雅黑" panose="020B0503020204020204" charset="-122"/>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49075" y="1856658"/>
            <a:ext cx="2621321" cy="1980000"/>
          </a:xfrm>
          <a:prstGeom prst="rect">
            <a:avLst/>
          </a:prstGeom>
          <a:ln w="28575">
            <a:solidFill>
              <a:srgbClr val="FF0000"/>
            </a:solidFill>
          </a:ln>
        </p:spPr>
      </p:pic>
      <p:sp>
        <p:nvSpPr>
          <p:cNvPr id="4" name="矩形 3"/>
          <p:cNvSpPr/>
          <p:nvPr/>
        </p:nvSpPr>
        <p:spPr>
          <a:xfrm>
            <a:off x="1250334" y="344488"/>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5" name="文本框 4"/>
          <p:cNvSpPr txBox="1"/>
          <p:nvPr/>
        </p:nvSpPr>
        <p:spPr>
          <a:xfrm>
            <a:off x="289181" y="1324791"/>
            <a:ext cx="5858806"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局部连接</a:t>
            </a:r>
            <a:endParaRPr lang="zh-TW" altLang="en-US" sz="2400" b="1" dirty="0">
              <a:solidFill>
                <a:srgbClr val="CC0099"/>
              </a:solidFill>
              <a:latin typeface="微软雅黑" panose="020B0503020204020204" charset="-122"/>
              <a:ea typeface="微软雅黑" panose="020B0503020204020204" charset="-122"/>
            </a:endParaRPr>
          </a:p>
        </p:txBody>
      </p:sp>
      <p:sp>
        <p:nvSpPr>
          <p:cNvPr id="30" name="文本框 29"/>
          <p:cNvSpPr txBox="1"/>
          <p:nvPr/>
        </p:nvSpPr>
        <p:spPr>
          <a:xfrm>
            <a:off x="4419675" y="3719215"/>
            <a:ext cx="1554480" cy="368300"/>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全连接神经元</a:t>
            </a:r>
            <a:endParaRPr kumimoji="1" lang="zh-CN" altLang="en-US" dirty="0">
              <a:latin typeface="微软雅黑" panose="020B0503020204020204" charset="-122"/>
              <a:ea typeface="微软雅黑" panose="020B0503020204020204" charset="-122"/>
              <a:cs typeface="微软雅黑" panose="020B0503020204020204" charset="-122"/>
            </a:endParaRPr>
          </a:p>
        </p:txBody>
      </p:sp>
      <p:sp>
        <p:nvSpPr>
          <p:cNvPr id="64" name="文本框 63"/>
          <p:cNvSpPr txBox="1"/>
          <p:nvPr/>
        </p:nvSpPr>
        <p:spPr>
          <a:xfrm>
            <a:off x="6395861" y="6209516"/>
            <a:ext cx="2468880" cy="368300"/>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卷积神经网络的神经元</a:t>
            </a:r>
            <a:endParaRPr kumimoji="1" lang="zh-CN" altLang="en-US" dirty="0">
              <a:latin typeface="微软雅黑" panose="020B0503020204020204" charset="-122"/>
              <a:ea typeface="微软雅黑" panose="020B0503020204020204" charset="-122"/>
              <a:cs typeface="微软雅黑" panose="020B0503020204020204" charset="-122"/>
            </a:endParaRPr>
          </a:p>
        </p:txBody>
      </p:sp>
      <p:sp>
        <p:nvSpPr>
          <p:cNvPr id="65" name="椭圆形标注 64"/>
          <p:cNvSpPr/>
          <p:nvPr/>
        </p:nvSpPr>
        <p:spPr>
          <a:xfrm>
            <a:off x="7726338" y="1856658"/>
            <a:ext cx="3528285" cy="1661402"/>
          </a:xfrm>
          <a:prstGeom prst="wedgeEllipseCallout">
            <a:avLst>
              <a:gd name="adj1" fmla="val -90908"/>
              <a:gd name="adj2" fmla="val 10835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在进行图像识别的时候，不需要对整个图像进行处理，只需要关注图像中</a:t>
            </a:r>
            <a:r>
              <a:rPr lang="zh-CN" altLang="en-US" dirty="0">
                <a:solidFill>
                  <a:srgbClr val="FF0000"/>
                </a:solidFill>
                <a:latin typeface="微软雅黑" panose="020B0503020204020204" charset="-122"/>
                <a:ea typeface="微软雅黑" panose="020B0503020204020204" charset="-122"/>
              </a:rPr>
              <a:t>某些特殊的区域</a:t>
            </a:r>
            <a:endParaRPr lang="zh-CN" altLang="en-US" dirty="0">
              <a:solidFill>
                <a:srgbClr val="FF0000"/>
              </a:solidFill>
              <a:latin typeface="微软雅黑" panose="020B0503020204020204" charset="-122"/>
              <a:ea typeface="微软雅黑" panose="020B0503020204020204" charset="-122"/>
            </a:endParaRPr>
          </a:p>
        </p:txBody>
      </p:sp>
      <p:sp>
        <p:nvSpPr>
          <p:cNvPr id="8" name="文本框 7"/>
          <p:cNvSpPr txBox="1"/>
          <p:nvPr/>
        </p:nvSpPr>
        <p:spPr>
          <a:xfrm>
            <a:off x="2320581" y="3823783"/>
            <a:ext cx="962660" cy="337185"/>
          </a:xfrm>
          <a:prstGeom prst="rect">
            <a:avLst/>
          </a:prstGeom>
          <a:noFill/>
        </p:spPr>
        <p:txBody>
          <a:bodyPr wrap="none" rtlCol="0">
            <a:spAutoFit/>
          </a:bodyPr>
          <a:lstStyle/>
          <a:p>
            <a:r>
              <a:rPr kumimoji="1" lang="en-US" altLang="zh-CN" sz="1600" dirty="0"/>
              <a:t>640x480</a:t>
            </a:r>
            <a:endParaRPr kumimoji="1" lang="zh-CN" altLang="en-US" sz="1600" dirty="0"/>
          </a:p>
        </p:txBody>
      </p:sp>
      <p:sp>
        <p:nvSpPr>
          <p:cNvPr id="49" name="文本框 48"/>
          <p:cNvSpPr txBox="1"/>
          <p:nvPr/>
        </p:nvSpPr>
        <p:spPr>
          <a:xfrm>
            <a:off x="2310733" y="6228344"/>
            <a:ext cx="962660" cy="337185"/>
          </a:xfrm>
          <a:prstGeom prst="rect">
            <a:avLst/>
          </a:prstGeom>
          <a:noFill/>
        </p:spPr>
        <p:txBody>
          <a:bodyPr wrap="none" rtlCol="0">
            <a:spAutoFit/>
          </a:bodyPr>
          <a:lstStyle/>
          <a:p>
            <a:r>
              <a:rPr kumimoji="1" lang="en-US" altLang="zh-CN" sz="1600" dirty="0"/>
              <a:t>640x480</a:t>
            </a:r>
            <a:endParaRPr kumimoji="1" lang="zh-CN" altLang="en-US" sz="1600" dirty="0"/>
          </a:p>
        </p:txBody>
      </p:sp>
      <p:grpSp>
        <p:nvGrpSpPr>
          <p:cNvPr id="10" name="组 9"/>
          <p:cNvGrpSpPr/>
          <p:nvPr/>
        </p:nvGrpSpPr>
        <p:grpSpPr>
          <a:xfrm>
            <a:off x="4274683" y="1850754"/>
            <a:ext cx="2214563" cy="1896630"/>
            <a:chOff x="4274683" y="2179370"/>
            <a:chExt cx="2214563" cy="1896630"/>
          </a:xfrm>
        </p:grpSpPr>
        <p:grpSp>
          <p:nvGrpSpPr>
            <p:cNvPr id="36" name="组 35"/>
            <p:cNvGrpSpPr/>
            <p:nvPr/>
          </p:nvGrpSpPr>
          <p:grpSpPr>
            <a:xfrm>
              <a:off x="4274683" y="2179370"/>
              <a:ext cx="2214563" cy="1896630"/>
              <a:chOff x="4694252" y="2185274"/>
              <a:chExt cx="2214563" cy="1896630"/>
            </a:xfrm>
          </p:grpSpPr>
          <p:sp>
            <p:nvSpPr>
              <p:cNvPr id="37" name="矩形 36"/>
              <p:cNvSpPr/>
              <p:nvPr/>
            </p:nvSpPr>
            <p:spPr>
              <a:xfrm>
                <a:off x="4694252" y="2185274"/>
                <a:ext cx="2214563" cy="1896630"/>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290142" y="2751747"/>
                <a:ext cx="489157" cy="4425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90"/>
              <p:cNvSpPr/>
              <p:nvPr/>
            </p:nvSpPr>
            <p:spPr>
              <a:xfrm>
                <a:off x="5385947" y="3722196"/>
                <a:ext cx="387614" cy="335453"/>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線單箭頭接點 24"/>
              <p:cNvCxnSpPr/>
              <p:nvPr/>
            </p:nvCxnSpPr>
            <p:spPr>
              <a:xfrm flipV="1">
                <a:off x="5579994" y="3213979"/>
                <a:ext cx="0" cy="470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Object 12"/>
              <p:cNvGraphicFramePr>
                <a:graphicFrameLocks noChangeAspect="1"/>
              </p:cNvGraphicFramePr>
              <p:nvPr/>
            </p:nvGraphicFramePr>
            <p:xfrm>
              <a:off x="6280856" y="2805662"/>
              <a:ext cx="511730" cy="332318"/>
            </p:xfrm>
            <a:graphic>
              <a:graphicData uri="http://schemas.openxmlformats.org/presentationml/2006/ole">
                <mc:AlternateContent xmlns:mc="http://schemas.openxmlformats.org/markup-compatibility/2006">
                  <mc:Choice xmlns:v="urn:schemas-microsoft-com:vml" Requires="v">
                    <p:oleObj spid="_x0000_s1047" name="方程式" r:id="rId2" imgW="7620000" imgH="5181600" progId="Equation.3">
                      <p:embed/>
                    </p:oleObj>
                  </mc:Choice>
                  <mc:Fallback>
                    <p:oleObj name="方程式" r:id="rId2" imgW="7620000" imgH="5181600" progId="Equation.3">
                      <p:embed/>
                      <p:pic>
                        <p:nvPicPr>
                          <p:cNvPr id="0" name="图片 1046"/>
                          <p:cNvPicPr>
                            <a:picLocks noChangeAspect="1" noChangeArrowheads="1"/>
                          </p:cNvPicPr>
                          <p:nvPr/>
                        </p:nvPicPr>
                        <p:blipFill>
                          <a:blip r:embed="rId3"/>
                          <a:srcRect/>
                          <a:stretch>
                            <a:fillRect/>
                          </a:stretch>
                        </p:blipFill>
                        <p:spPr bwMode="auto">
                          <a:xfrm>
                            <a:off x="6280856" y="2805662"/>
                            <a:ext cx="511730" cy="332318"/>
                          </a:xfrm>
                          <a:prstGeom prst="rect">
                            <a:avLst/>
                          </a:prstGeom>
                          <a:noFill/>
                        </p:spPr>
                      </p:pic>
                    </p:oleObj>
                  </mc:Fallback>
                </mc:AlternateContent>
              </a:graphicData>
            </a:graphic>
          </p:graphicFrame>
          <p:sp>
            <p:nvSpPr>
              <p:cNvPr id="42" name="椭圆 41"/>
              <p:cNvSpPr/>
              <p:nvPr/>
            </p:nvSpPr>
            <p:spPr>
              <a:xfrm>
                <a:off x="5350964" y="2769460"/>
                <a:ext cx="454282" cy="4485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43" name="文本框 42"/>
                  <p:cNvSpPr txBox="1"/>
                  <p:nvPr/>
                </p:nvSpPr>
                <p:spPr>
                  <a:xfrm>
                    <a:off x="5356934" y="2876825"/>
                    <a:ext cx="459628"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p:sp>
                <p:nvSpPr>
                  <p:cNvPr id="43" name="文本框 42"/>
                  <p:cNvSpPr txBox="1">
                    <a:spLocks noRot="1" noChangeAspect="1" noMove="1" noResize="1" noEditPoints="1" noAdjustHandles="1" noChangeArrowheads="1" noChangeShapeType="1" noTextEdit="1"/>
                  </p:cNvSpPr>
                  <p:nvPr/>
                </p:nvSpPr>
                <p:spPr>
                  <a:xfrm>
                    <a:off x="5356934" y="2876825"/>
                    <a:ext cx="459628" cy="215444"/>
                  </a:xfrm>
                  <a:prstGeom prst="rect">
                    <a:avLst/>
                  </a:prstGeom>
                  <a:blipFill rotWithShape="1">
                    <a:blip r:embed="rId4"/>
                  </a:blipFill>
                </p:spPr>
                <p:txBody>
                  <a:bodyPr/>
                  <a:lstStyle/>
                  <a:p>
                    <a:r>
                      <a:rPr lang="zh-CN" altLang="en-US">
                        <a:noFill/>
                      </a:rPr>
                      <a:t> </a:t>
                    </a:r>
                  </a:p>
                </p:txBody>
              </p:sp>
            </mc:Fallback>
          </mc:AlternateContent>
          <p:cxnSp>
            <p:nvCxnSpPr>
              <p:cNvPr id="44" name="直線單箭頭接點 31"/>
              <p:cNvCxnSpPr/>
              <p:nvPr/>
            </p:nvCxnSpPr>
            <p:spPr>
              <a:xfrm flipV="1">
                <a:off x="5848451" y="2991127"/>
                <a:ext cx="40983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20"/>
              <p:cNvCxnSpPr/>
              <p:nvPr/>
            </p:nvCxnSpPr>
            <p:spPr>
              <a:xfrm flipV="1">
                <a:off x="4803738" y="3073179"/>
                <a:ext cx="521731" cy="536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23"/>
              <p:cNvCxnSpPr/>
              <p:nvPr/>
            </p:nvCxnSpPr>
            <p:spPr>
              <a:xfrm>
                <a:off x="4803738" y="2486199"/>
                <a:ext cx="535925" cy="4533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32"/>
              <p:cNvCxnSpPr/>
              <p:nvPr/>
            </p:nvCxnSpPr>
            <p:spPr>
              <a:xfrm>
                <a:off x="4839244" y="3013768"/>
                <a:ext cx="505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4448303" y="2212162"/>
              <a:ext cx="2040943" cy="307777"/>
            </a:xfrm>
            <a:prstGeom prst="rect">
              <a:avLst/>
            </a:prstGeom>
            <a:noFill/>
          </p:spPr>
          <p:txBody>
            <a:bodyPr wrap="none" rtlCol="0">
              <a:spAutoFit/>
            </a:bodyPr>
            <a:lstStyle/>
            <a:p>
              <a:r>
                <a:rPr kumimoji="1" lang="zh-CN" altLang="en-US" sz="1400">
                  <a:latin typeface="微软雅黑" panose="020B0503020204020204" charset="-122"/>
                  <a:ea typeface="微软雅黑" panose="020B0503020204020204" charset="-122"/>
                  <a:cs typeface="微软雅黑" panose="020B0503020204020204" charset="-122"/>
                </a:rPr>
                <a:t>输入为</a:t>
              </a:r>
              <a:r>
                <a:rPr kumimoji="1" lang="en-US" altLang="zh-CN" sz="1400" dirty="0">
                  <a:latin typeface="微软雅黑" panose="020B0503020204020204" charset="-122"/>
                  <a:ea typeface="微软雅黑" panose="020B0503020204020204" charset="-122"/>
                  <a:cs typeface="微软雅黑" panose="020B0503020204020204" charset="-122"/>
                </a:rPr>
                <a:t>640x480</a:t>
              </a:r>
              <a:r>
                <a:rPr kumimoji="1" lang="zh-CN" altLang="en-US" sz="1400" dirty="0">
                  <a:latin typeface="微软雅黑" panose="020B0503020204020204" charset="-122"/>
                  <a:ea typeface="微软雅黑" panose="020B0503020204020204" charset="-122"/>
                  <a:cs typeface="微软雅黑" panose="020B0503020204020204" charset="-122"/>
                </a:rPr>
                <a:t> 个像素</a:t>
              </a:r>
              <a:endParaRPr kumimoji="1" lang="zh-CN" altLang="en-US" sz="1400" dirty="0">
                <a:latin typeface="微软雅黑" panose="020B0503020204020204" charset="-122"/>
                <a:ea typeface="微软雅黑" panose="020B0503020204020204" charset="-122"/>
                <a:cs typeface="微软雅黑" panose="020B0503020204020204" charset="-122"/>
              </a:endParaRPr>
            </a:p>
          </p:txBody>
        </p:sp>
      </p:grpSp>
      <p:grpSp>
        <p:nvGrpSpPr>
          <p:cNvPr id="11" name="组 10"/>
          <p:cNvGrpSpPr/>
          <p:nvPr/>
        </p:nvGrpSpPr>
        <p:grpSpPr>
          <a:xfrm>
            <a:off x="6563047" y="4265005"/>
            <a:ext cx="2214563" cy="1896630"/>
            <a:chOff x="6563047" y="4764317"/>
            <a:chExt cx="2214563" cy="1896630"/>
          </a:xfrm>
        </p:grpSpPr>
        <p:grpSp>
          <p:nvGrpSpPr>
            <p:cNvPr id="52" name="组 51"/>
            <p:cNvGrpSpPr/>
            <p:nvPr/>
          </p:nvGrpSpPr>
          <p:grpSpPr>
            <a:xfrm>
              <a:off x="6563047" y="4764317"/>
              <a:ext cx="2214563" cy="1896630"/>
              <a:chOff x="4694252" y="2185274"/>
              <a:chExt cx="2214563" cy="1896630"/>
            </a:xfrm>
          </p:grpSpPr>
          <p:sp>
            <p:nvSpPr>
              <p:cNvPr id="53" name="矩形 52"/>
              <p:cNvSpPr/>
              <p:nvPr/>
            </p:nvSpPr>
            <p:spPr>
              <a:xfrm>
                <a:off x="4694252" y="2185274"/>
                <a:ext cx="2214563" cy="1896630"/>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6290142" y="2751747"/>
                <a:ext cx="489157" cy="44252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90"/>
              <p:cNvSpPr/>
              <p:nvPr/>
            </p:nvSpPr>
            <p:spPr>
              <a:xfrm>
                <a:off x="5385947" y="3722196"/>
                <a:ext cx="387614" cy="335453"/>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線單箭頭接點 24"/>
              <p:cNvCxnSpPr/>
              <p:nvPr/>
            </p:nvCxnSpPr>
            <p:spPr>
              <a:xfrm flipV="1">
                <a:off x="5579994" y="3213979"/>
                <a:ext cx="0" cy="4702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5350964" y="2769460"/>
                <a:ext cx="454282" cy="4485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59" name="文本框 58"/>
                  <p:cNvSpPr txBox="1"/>
                  <p:nvPr/>
                </p:nvSpPr>
                <p:spPr>
                  <a:xfrm>
                    <a:off x="5356934" y="2876825"/>
                    <a:ext cx="459628"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m:t>
                          </m:r>
                        </m:oMath>
                      </m:oMathPara>
                    </a14:m>
                    <a:endParaRPr lang="zh-CN" altLang="en-US" sz="1400" dirty="0"/>
                  </a:p>
                </p:txBody>
              </p:sp>
            </mc:Choice>
            <mc:Fallback>
              <p:sp>
                <p:nvSpPr>
                  <p:cNvPr id="59" name="文本框 58"/>
                  <p:cNvSpPr txBox="1">
                    <a:spLocks noRot="1" noChangeAspect="1" noMove="1" noResize="1" noEditPoints="1" noAdjustHandles="1" noChangeArrowheads="1" noChangeShapeType="1" noTextEdit="1"/>
                  </p:cNvSpPr>
                  <p:nvPr/>
                </p:nvSpPr>
                <p:spPr>
                  <a:xfrm>
                    <a:off x="5356934" y="2876825"/>
                    <a:ext cx="459628" cy="215444"/>
                  </a:xfrm>
                  <a:prstGeom prst="rect">
                    <a:avLst/>
                  </a:prstGeom>
                  <a:blipFill rotWithShape="1">
                    <a:blip r:embed="rId4"/>
                  </a:blipFill>
                </p:spPr>
                <p:txBody>
                  <a:bodyPr/>
                  <a:lstStyle/>
                  <a:p>
                    <a:r>
                      <a:rPr lang="zh-CN" altLang="en-US">
                        <a:noFill/>
                      </a:rPr>
                      <a:t> </a:t>
                    </a:r>
                  </a:p>
                </p:txBody>
              </p:sp>
            </mc:Fallback>
          </mc:AlternateContent>
          <p:cxnSp>
            <p:nvCxnSpPr>
              <p:cNvPr id="60" name="直線單箭頭接點 31"/>
              <p:cNvCxnSpPr/>
              <p:nvPr/>
            </p:nvCxnSpPr>
            <p:spPr>
              <a:xfrm flipV="1">
                <a:off x="5848451" y="2991127"/>
                <a:ext cx="40983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20"/>
              <p:cNvCxnSpPr/>
              <p:nvPr/>
            </p:nvCxnSpPr>
            <p:spPr>
              <a:xfrm flipV="1">
                <a:off x="4803738" y="3073179"/>
                <a:ext cx="521731" cy="5368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23"/>
              <p:cNvCxnSpPr/>
              <p:nvPr/>
            </p:nvCxnSpPr>
            <p:spPr>
              <a:xfrm>
                <a:off x="4803738" y="2486199"/>
                <a:ext cx="535925" cy="4533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32"/>
              <p:cNvCxnSpPr/>
              <p:nvPr/>
            </p:nvCxnSpPr>
            <p:spPr>
              <a:xfrm>
                <a:off x="4839244" y="3013768"/>
                <a:ext cx="5055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nvSpPr>
          <p:spPr>
            <a:xfrm>
              <a:off x="6753890" y="4802315"/>
              <a:ext cx="1829347" cy="307777"/>
            </a:xfrm>
            <a:prstGeom prst="rect">
              <a:avLst/>
            </a:prstGeom>
            <a:noFill/>
          </p:spPr>
          <p:txBody>
            <a:bodyPr wrap="none" rtlCol="0">
              <a:spAutoFit/>
            </a:bodyPr>
            <a:lstStyle/>
            <a:p>
              <a:r>
                <a:rPr kumimoji="1" lang="zh-CN" altLang="en-US" sz="1400" dirty="0">
                  <a:latin typeface="微软雅黑" panose="020B0503020204020204" charset="-122"/>
                  <a:ea typeface="微软雅黑" panose="020B0503020204020204" charset="-122"/>
                  <a:cs typeface="微软雅黑" panose="020B0503020204020204" charset="-122"/>
                </a:rPr>
                <a:t>输入为</a:t>
              </a:r>
              <a:r>
                <a:rPr kumimoji="1" lang="en-US" altLang="zh-CN" sz="1400" dirty="0">
                  <a:latin typeface="微软雅黑" panose="020B0503020204020204" charset="-122"/>
                  <a:ea typeface="微软雅黑" panose="020B0503020204020204" charset="-122"/>
                  <a:cs typeface="微软雅黑" panose="020B0503020204020204" charset="-122"/>
                </a:rPr>
                <a:t>16x16</a:t>
              </a:r>
              <a:r>
                <a:rPr kumimoji="1" lang="zh-CN" altLang="en-US" sz="1400" dirty="0">
                  <a:latin typeface="微软雅黑" panose="020B0503020204020204" charset="-122"/>
                  <a:ea typeface="微软雅黑" panose="020B0503020204020204" charset="-122"/>
                  <a:cs typeface="微软雅黑" panose="020B0503020204020204" charset="-122"/>
                </a:rPr>
                <a:t> 个像素</a:t>
              </a:r>
              <a:endParaRPr kumimoji="1" lang="zh-CN" altLang="en-US" sz="1400" dirty="0">
                <a:latin typeface="微软雅黑" panose="020B0503020204020204" charset="-122"/>
                <a:ea typeface="微软雅黑" panose="020B0503020204020204" charset="-122"/>
                <a:cs typeface="微软雅黑" panose="020B0503020204020204" charset="-122"/>
              </a:endParaRPr>
            </a:p>
          </p:txBody>
        </p:sp>
        <p:graphicFrame>
          <p:nvGraphicFramePr>
            <p:cNvPr id="66" name="Object 12"/>
            <p:cNvGraphicFramePr>
              <a:graphicFrameLocks noChangeAspect="1"/>
            </p:cNvGraphicFramePr>
            <p:nvPr/>
          </p:nvGraphicFramePr>
          <p:xfrm>
            <a:off x="8149651" y="5384705"/>
            <a:ext cx="511730" cy="332318"/>
          </p:xfrm>
          <a:graphic>
            <a:graphicData uri="http://schemas.openxmlformats.org/presentationml/2006/ole">
              <mc:AlternateContent xmlns:mc="http://schemas.openxmlformats.org/markup-compatibility/2006">
                <mc:Choice xmlns:v="urn:schemas-microsoft-com:vml" Requires="v">
                  <p:oleObj spid="_x0000_s1048" name="方程式" r:id="rId5" imgW="7620000" imgH="5181600" progId="Equation.3">
                    <p:embed/>
                  </p:oleObj>
                </mc:Choice>
                <mc:Fallback>
                  <p:oleObj name="方程式" r:id="rId5" imgW="7620000" imgH="5181600" progId="Equation.3">
                    <p:embed/>
                    <p:pic>
                      <p:nvPicPr>
                        <p:cNvPr id="0" name="图片 1047"/>
                        <p:cNvPicPr>
                          <a:picLocks noChangeAspect="1" noChangeArrowheads="1"/>
                        </p:cNvPicPr>
                        <p:nvPr/>
                      </p:nvPicPr>
                      <p:blipFill>
                        <a:blip r:embed="rId3"/>
                        <a:srcRect/>
                        <a:stretch>
                          <a:fillRect/>
                        </a:stretch>
                      </p:blipFill>
                      <p:spPr bwMode="auto">
                        <a:xfrm>
                          <a:off x="8149651" y="5384705"/>
                          <a:ext cx="511730" cy="332318"/>
                        </a:xfrm>
                        <a:prstGeom prst="rect">
                          <a:avLst/>
                        </a:prstGeom>
                        <a:noFill/>
                      </p:spPr>
                    </p:pic>
                  </p:oleObj>
                </mc:Fallback>
              </mc:AlternateContent>
            </a:graphicData>
          </a:graphic>
        </p:graphicFrame>
      </p:grpSp>
      <p:grpSp>
        <p:nvGrpSpPr>
          <p:cNvPr id="16" name="组合 15"/>
          <p:cNvGrpSpPr/>
          <p:nvPr/>
        </p:nvGrpSpPr>
        <p:grpSpPr>
          <a:xfrm>
            <a:off x="5073600" y="4978120"/>
            <a:ext cx="708897" cy="976873"/>
            <a:chOff x="5073600" y="5306736"/>
            <a:chExt cx="708897" cy="976873"/>
          </a:xfrm>
        </p:grpSpPr>
        <p:sp>
          <p:nvSpPr>
            <p:cNvPr id="50" name="文本框 49"/>
            <p:cNvSpPr txBox="1"/>
            <p:nvPr/>
          </p:nvSpPr>
          <p:spPr>
            <a:xfrm>
              <a:off x="5073600" y="5945055"/>
              <a:ext cx="689612" cy="338554"/>
            </a:xfrm>
            <a:prstGeom prst="rect">
              <a:avLst/>
            </a:prstGeom>
            <a:noFill/>
          </p:spPr>
          <p:txBody>
            <a:bodyPr wrap="none" rtlCol="0">
              <a:spAutoFit/>
            </a:bodyPr>
            <a:lstStyle/>
            <a:p>
              <a:r>
                <a:rPr kumimoji="1" lang="en-US" altLang="zh-CN" sz="1600" dirty="0"/>
                <a:t>16x16</a:t>
              </a:r>
              <a:endParaRPr kumimoji="1" lang="zh-CN" altLang="en-US" sz="1600" dirty="0"/>
            </a:p>
          </p:txBody>
        </p:sp>
        <p:pic>
          <p:nvPicPr>
            <p:cNvPr id="7" name="图片 6"/>
            <p:cNvPicPr>
              <a:picLocks noChangeAspect="1"/>
            </p:cNvPicPr>
            <p:nvPr/>
          </p:nvPicPr>
          <p:blipFill>
            <a:blip r:embed="rId6"/>
            <a:stretch>
              <a:fillRect/>
            </a:stretch>
          </p:blipFill>
          <p:spPr>
            <a:xfrm>
              <a:off x="5073600" y="5306736"/>
              <a:ext cx="708897" cy="554976"/>
            </a:xfrm>
            <a:prstGeom prst="rect">
              <a:avLst/>
            </a:prstGeom>
            <a:ln w="28575">
              <a:solidFill>
                <a:srgbClr val="C00000"/>
              </a:solidFill>
            </a:ln>
          </p:spPr>
        </p:pic>
      </p:grpSp>
      <p:pic>
        <p:nvPicPr>
          <p:cNvPr id="31" name="图片 30"/>
          <p:cNvPicPr>
            <a:picLocks noChangeAspect="1"/>
          </p:cNvPicPr>
          <p:nvPr/>
        </p:nvPicPr>
        <p:blipFill>
          <a:blip r:embed="rId1"/>
          <a:stretch>
            <a:fillRect/>
          </a:stretch>
        </p:blipFill>
        <p:spPr>
          <a:xfrm>
            <a:off x="1449075" y="4228993"/>
            <a:ext cx="2621321" cy="1980000"/>
          </a:xfrm>
          <a:prstGeom prst="rect">
            <a:avLst/>
          </a:prstGeom>
          <a:ln w="28575">
            <a:noFill/>
          </a:ln>
        </p:spPr>
      </p:pic>
      <p:sp>
        <p:nvSpPr>
          <p:cNvPr id="13" name="矩形 12"/>
          <p:cNvSpPr/>
          <p:nvPr/>
        </p:nvSpPr>
        <p:spPr>
          <a:xfrm>
            <a:off x="2237589" y="5019887"/>
            <a:ext cx="810637" cy="5721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线箭头连接符 33"/>
          <p:cNvCxnSpPr>
            <a:stCxn id="13" idx="3"/>
          </p:cNvCxnSpPr>
          <p:nvPr/>
        </p:nvCxnSpPr>
        <p:spPr>
          <a:xfrm flipV="1">
            <a:off x="3048226" y="5234974"/>
            <a:ext cx="1944492" cy="709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64" grpId="0"/>
      <p:bldP spid="65" grpId="0" bldLvl="0" animBg="1"/>
      <p:bldP spid="8" grpId="0"/>
      <p:bldP spid="49" grpId="0"/>
      <p:bldP spid="13"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20236" y="2831920"/>
            <a:ext cx="5562600" cy="2200275"/>
          </a:xfrm>
          <a:prstGeom prst="rect">
            <a:avLst/>
          </a:prstGeom>
        </p:spPr>
      </p:pic>
      <p:pic>
        <p:nvPicPr>
          <p:cNvPr id="6" name="图片 5"/>
          <p:cNvPicPr>
            <a:picLocks noChangeAspect="1"/>
          </p:cNvPicPr>
          <p:nvPr/>
        </p:nvPicPr>
        <p:blipFill>
          <a:blip r:embed="rId2"/>
          <a:stretch>
            <a:fillRect/>
          </a:stretch>
        </p:blipFill>
        <p:spPr>
          <a:xfrm>
            <a:off x="6216454" y="2584270"/>
            <a:ext cx="5581650" cy="2447925"/>
          </a:xfrm>
          <a:prstGeom prst="rect">
            <a:avLst/>
          </a:prstGeom>
        </p:spPr>
      </p:pic>
      <p:sp>
        <p:nvSpPr>
          <p:cNvPr id="9" name="文本框 8"/>
          <p:cNvSpPr txBox="1"/>
          <p:nvPr/>
        </p:nvSpPr>
        <p:spPr>
          <a:xfrm>
            <a:off x="2220431" y="5070028"/>
            <a:ext cx="1783080" cy="368300"/>
          </a:xfrm>
          <a:prstGeom prst="rect">
            <a:avLst/>
          </a:prstGeom>
          <a:noFill/>
        </p:spPr>
        <p:txBody>
          <a:bodyPr wrap="none" rtlCol="0">
            <a:spAutoFit/>
          </a:bodyPr>
          <a:lstStyle/>
          <a:p>
            <a:r>
              <a:rPr kumimoji="1" lang="zh-CN" altLang="en-US">
                <a:latin typeface="微软雅黑" panose="020B0503020204020204" charset="-122"/>
                <a:ea typeface="微软雅黑" panose="020B0503020204020204" charset="-122"/>
                <a:cs typeface="微软雅黑" panose="020B0503020204020204" charset="-122"/>
              </a:rPr>
              <a:t>全连接神经网络</a:t>
            </a:r>
            <a:endParaRPr kumimoji="1" lang="zh-CN" altLang="en-US" dirty="0">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7981695" y="5143507"/>
            <a:ext cx="1554480" cy="368300"/>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卷积神经网络</a:t>
            </a:r>
            <a:endParaRPr kumimoji="1" lang="zh-CN" altLang="en-US" dirty="0">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7259000" y="5521001"/>
            <a:ext cx="3403600" cy="337185"/>
          </a:xfrm>
          <a:prstGeom prst="rect">
            <a:avLst/>
          </a:prstGeom>
        </p:spPr>
        <p:txBody>
          <a:bodyPr wrap="none">
            <a:spAutoFit/>
          </a:bodyPr>
          <a:lstStyle/>
          <a:p>
            <a:r>
              <a:rPr lang="zh-CN" altLang="en-US" sz="1600" spc="-15" dirty="0">
                <a:latin typeface="微软雅黑" panose="020B0503020204020204" charset="-122"/>
                <a:ea typeface="微软雅黑" panose="020B0503020204020204" charset="-122"/>
                <a:cs typeface="微软雅黑" panose="020B0503020204020204" charset="-122"/>
              </a:rPr>
              <a:t>相同颜色的箭头代表相同的权重参数</a:t>
            </a:r>
            <a:endParaRPr lang="zh-CN" altLang="en-US" sz="1600" dirty="0">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7649935" y="2067899"/>
            <a:ext cx="1969770" cy="368300"/>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卷积核大小：</a:t>
            </a:r>
            <a:r>
              <a:rPr kumimoji="1" lang="en-US" altLang="zh-CN" dirty="0">
                <a:latin typeface="微软雅黑" panose="020B0503020204020204" charset="-122"/>
                <a:ea typeface="微软雅黑" panose="020B0503020204020204" charset="-122"/>
                <a:cs typeface="微软雅黑" panose="020B0503020204020204" charset="-122"/>
              </a:rPr>
              <a:t>2X1</a:t>
            </a:r>
            <a:endParaRPr kumimoji="1" lang="zh-CN" altLang="en-US"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1267601" y="352114"/>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14" name="文本框 13"/>
          <p:cNvSpPr txBox="1"/>
          <p:nvPr/>
        </p:nvSpPr>
        <p:spPr>
          <a:xfrm>
            <a:off x="320236" y="1421568"/>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对比示例</a:t>
            </a:r>
            <a:endParaRPr lang="zh-TW" altLang="en-US" sz="2400" b="1" dirty="0">
              <a:solidFill>
                <a:srgbClr val="CC0099"/>
              </a:solidFill>
              <a:latin typeface="微软雅黑" panose="020B0503020204020204" charset="-122"/>
              <a:ea typeface="微软雅黑" panose="020B0503020204020204" charset="-122"/>
            </a:endParaRPr>
          </a:p>
        </p:txBody>
      </p:sp>
      <p:sp>
        <p:nvSpPr>
          <p:cNvPr id="15" name="文本框 14"/>
          <p:cNvSpPr txBox="1"/>
          <p:nvPr/>
        </p:nvSpPr>
        <p:spPr>
          <a:xfrm>
            <a:off x="10123715" y="1883233"/>
            <a:ext cx="1097280" cy="368300"/>
          </a:xfrm>
          <a:prstGeom prst="rect">
            <a:avLst/>
          </a:prstGeom>
          <a:noFill/>
        </p:spPr>
        <p:txBody>
          <a:bodyPr wrap="none" rtlCol="0">
            <a:spAutoFit/>
          </a:bodyPr>
          <a:lstStyle/>
          <a:p>
            <a:r>
              <a:rPr kumimoji="1" lang="zh-CN" altLang="en-US"/>
              <a:t>两层卷积</a:t>
            </a:r>
            <a:endParaRPr kumimoji="1" lang="zh-CN" altLang="en-US"/>
          </a:p>
        </p:txBody>
      </p:sp>
      <p:cxnSp>
        <p:nvCxnSpPr>
          <p:cNvPr id="17" name="直线箭头连接符 16"/>
          <p:cNvCxnSpPr/>
          <p:nvPr/>
        </p:nvCxnSpPr>
        <p:spPr>
          <a:xfrm flipH="1">
            <a:off x="9111344" y="2200315"/>
            <a:ext cx="1389049" cy="488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15" idx="2"/>
          </p:cNvCxnSpPr>
          <p:nvPr/>
        </p:nvCxnSpPr>
        <p:spPr>
          <a:xfrm flipH="1">
            <a:off x="9966519" y="2251930"/>
            <a:ext cx="706114" cy="43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054253" y="2630968"/>
          <a:ext cx="2160000" cy="2160000"/>
        </p:xfrm>
        <a:graphic>
          <a:graphicData uri="http://schemas.openxmlformats.org/drawingml/2006/table">
            <a:tbl>
              <a:tblPr firstRow="1" bandRow="1">
                <a:tableStyleId>{5C22544A-7EE6-4342-B048-85BDC9FD1C3A}</a:tableStyleId>
              </a:tblPr>
              <a:tblGrid>
                <a:gridCol w="360000"/>
                <a:gridCol w="360000"/>
                <a:gridCol w="360000"/>
                <a:gridCol w="360000"/>
                <a:gridCol w="360000"/>
                <a:gridCol w="360000"/>
              </a:tblGrid>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文本框 2"/>
          <p:cNvSpPr txBox="1"/>
          <p:nvPr/>
        </p:nvSpPr>
        <p:spPr>
          <a:xfrm>
            <a:off x="4653493"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4" name="文本框 3"/>
          <p:cNvSpPr txBox="1"/>
          <p:nvPr/>
        </p:nvSpPr>
        <p:spPr>
          <a:xfrm>
            <a:off x="7092018" y="3449358"/>
            <a:ext cx="390525" cy="52197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5" name="表格 4"/>
          <p:cNvGraphicFramePr>
            <a:graphicFrameLocks noGrp="1"/>
          </p:cNvGraphicFramePr>
          <p:nvPr/>
        </p:nvGraphicFramePr>
        <p:xfrm>
          <a:off x="5413540" y="3170968"/>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7" name="表格 6"/>
          <p:cNvGraphicFramePr>
            <a:graphicFrameLocks noGrp="1"/>
          </p:cNvGraphicFramePr>
          <p:nvPr/>
        </p:nvGraphicFramePr>
        <p:xfrm>
          <a:off x="8054699" y="3018716"/>
          <a:ext cx="1440000" cy="1440000"/>
        </p:xfrm>
        <a:graphic>
          <a:graphicData uri="http://schemas.openxmlformats.org/drawingml/2006/table">
            <a:tbl>
              <a:tblPr firstRow="1" bandRow="1">
                <a:tableStyleId>{5C22544A-7EE6-4342-B048-85BDC9FD1C3A}</a:tableStyleId>
              </a:tblPr>
              <a:tblGrid>
                <a:gridCol w="360000"/>
                <a:gridCol w="360000"/>
                <a:gridCol w="360000"/>
                <a:gridCol w="360000"/>
              </a:tblGrid>
              <a:tr h="36000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矩形 7"/>
          <p:cNvSpPr/>
          <p:nvPr/>
        </p:nvSpPr>
        <p:spPr>
          <a:xfrm>
            <a:off x="1216009" y="296890"/>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9" name="文本框 8"/>
          <p:cNvSpPr txBox="1"/>
          <p:nvPr/>
        </p:nvSpPr>
        <p:spPr>
          <a:xfrm>
            <a:off x="268644" y="1468699"/>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卷积核</a:t>
            </a:r>
            <a:endParaRPr lang="zh-TW" altLang="en-US" sz="2400" b="1" dirty="0">
              <a:solidFill>
                <a:srgbClr val="CC0099"/>
              </a:solidFill>
              <a:latin typeface="微软雅黑" panose="020B0503020204020204" charset="-122"/>
              <a:ea typeface="微软雅黑" panose="020B0503020204020204" charset="-122"/>
            </a:endParaRPr>
          </a:p>
        </p:txBody>
      </p:sp>
      <p:sp>
        <p:nvSpPr>
          <p:cNvPr id="12" name="文字方塊 55"/>
          <p:cNvSpPr txBox="1"/>
          <p:nvPr/>
        </p:nvSpPr>
        <p:spPr>
          <a:xfrm>
            <a:off x="1574920" y="1902222"/>
            <a:ext cx="3133670" cy="706755"/>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en-US" altLang="zh-TW" sz="2000" dirty="0">
              <a:latin typeface="微软雅黑" panose="020B0503020204020204" charset="-122"/>
              <a:ea typeface="微软雅黑" panose="020B0503020204020204" charset="-122"/>
            </a:endParaRPr>
          </a:p>
          <a:p>
            <a:pPr algn="ct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输入图像</a:t>
            </a:r>
            <a:r>
              <a:rPr lang="en-US" altLang="zh-CN" sz="2000" dirty="0">
                <a:latin typeface="微软雅黑" panose="020B0503020204020204" charset="-122"/>
                <a:ea typeface="微软雅黑" panose="020B0503020204020204" charset="-122"/>
              </a:rPr>
              <a:t>)</a:t>
            </a:r>
            <a:endParaRPr lang="en-US" altLang="zh-TW" sz="2000" dirty="0">
              <a:latin typeface="微软雅黑" panose="020B0503020204020204" charset="-122"/>
              <a:ea typeface="微软雅黑" panose="020B0503020204020204" charset="-122"/>
            </a:endParaRPr>
          </a:p>
        </p:txBody>
      </p:sp>
      <p:sp>
        <p:nvSpPr>
          <p:cNvPr id="13" name="文字方塊 55"/>
          <p:cNvSpPr txBox="1"/>
          <p:nvPr/>
        </p:nvSpPr>
        <p:spPr>
          <a:xfrm>
            <a:off x="4646560" y="1905928"/>
            <a:ext cx="2752092" cy="706755"/>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kernel</a:t>
            </a:r>
            <a:endParaRPr lang="en-US" altLang="zh-CN" sz="2000" dirty="0">
              <a:latin typeface="微软雅黑" panose="020B0503020204020204" charset="-122"/>
              <a:ea typeface="微软雅黑" panose="020B0503020204020204" charset="-122"/>
            </a:endParaRPr>
          </a:p>
          <a:p>
            <a:pPr algn="ct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卷积核</a:t>
            </a:r>
            <a:r>
              <a:rPr lang="en-US" altLang="zh-CN" sz="2000" dirty="0">
                <a:latin typeface="微软雅黑" panose="020B0503020204020204" charset="-122"/>
                <a:ea typeface="微软雅黑" panose="020B0503020204020204" charset="-122"/>
              </a:rPr>
              <a:t>)</a:t>
            </a:r>
            <a:endParaRPr lang="zh-TW" altLang="en-US" sz="2000" dirty="0">
              <a:latin typeface="微软雅黑" panose="020B0503020204020204" charset="-122"/>
              <a:ea typeface="微软雅黑" panose="020B0503020204020204" charset="-122"/>
            </a:endParaRPr>
          </a:p>
        </p:txBody>
      </p:sp>
      <p:sp>
        <p:nvSpPr>
          <p:cNvPr id="14" name="文字方塊 55"/>
          <p:cNvSpPr txBox="1"/>
          <p:nvPr/>
        </p:nvSpPr>
        <p:spPr>
          <a:xfrm>
            <a:off x="7260550" y="1906205"/>
            <a:ext cx="3028297" cy="706755"/>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en-US" altLang="zh-TW" sz="2000" dirty="0">
              <a:latin typeface="微软雅黑" panose="020B0503020204020204" charset="-122"/>
              <a:ea typeface="微软雅黑" panose="020B0503020204020204" charset="-122"/>
            </a:endParaRPr>
          </a:p>
          <a:p>
            <a:pPr algn="ct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特征映射层</a:t>
            </a:r>
            <a:r>
              <a:rPr lang="en-US" altLang="zh-CN" sz="2000" dirty="0">
                <a:latin typeface="微软雅黑" panose="020B0503020204020204" charset="-122"/>
                <a:ea typeface="微软雅黑" panose="020B0503020204020204" charset="-122"/>
              </a:rPr>
              <a:t>)</a:t>
            </a:r>
            <a:endParaRPr lang="zh-TW" altLang="en-US" sz="2000"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5" name="文字方塊 55"/>
              <p:cNvSpPr txBox="1"/>
              <p:nvPr/>
            </p:nvSpPr>
            <p:spPr>
              <a:xfrm>
                <a:off x="-49356" y="4958299"/>
                <a:ext cx="11895460" cy="337185"/>
              </a:xfrm>
              <a:prstGeom prst="rect">
                <a:avLst/>
              </a:prstGeom>
              <a:noFill/>
            </p:spPr>
            <p:txBody>
              <a:bodyPr wrap="square" rtlCol="0">
                <a:spAutoFit/>
              </a:bodyPr>
              <a:lstStyle/>
              <a:p>
                <a:pPr algn="ctr"/>
                <a:r>
                  <a:rPr lang="en-US" altLang="zh-TW" sz="1600" b="0" dirty="0">
                    <a:solidFill>
                      <a:srgbClr val="FF0000"/>
                    </a:solidFill>
                    <a:ea typeface="微软雅黑" panose="020B0503020204020204" charset="-122"/>
                  </a:rPr>
                  <a:t>F</a:t>
                </a:r>
                <a14:m>
                  <m:oMath xmlns:m="http://schemas.openxmlformats.org/officeDocument/2006/math">
                    <m:d>
                      <m:dPr>
                        <m:begChr m:val="["/>
                        <m:endChr m:val="]"/>
                        <m:ctrlPr>
                          <a:rPr lang="en-US" altLang="zh-TW" sz="1600" b="0" i="1" smtClean="0">
                            <a:solidFill>
                              <a:srgbClr val="FF0000"/>
                            </a:solidFill>
                            <a:latin typeface="Cambria Math" panose="02040503050406030204" pitchFamily="18" charset="0"/>
                            <a:ea typeface="微软雅黑" panose="020B0503020204020204" charset="-122"/>
                          </a:rPr>
                        </m:ctrlPr>
                      </m:dPr>
                      <m:e>
                        <m:r>
                          <a:rPr lang="en-US" altLang="zh-TW" sz="1600" b="0" i="1" smtClean="0">
                            <a:solidFill>
                              <a:srgbClr val="FF0000"/>
                            </a:solidFill>
                            <a:latin typeface="Cambria Math" panose="02040503050406030204" pitchFamily="18" charset="0"/>
                            <a:ea typeface="微软雅黑" panose="020B0503020204020204" charset="-122"/>
                          </a:rPr>
                          <m:t>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0</m:t>
                        </m:r>
                      </m:e>
                    </m:d>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10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1</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10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2</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10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1</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10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10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10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0</m:t>
                    </m:r>
                    <m:r>
                      <a:rPr lang="en-US" altLang="zh-TW" sz="1600" b="0" i="1" smtClean="0">
                        <a:solidFill>
                          <a:srgbClr val="FF0000"/>
                        </a:solidFill>
                        <a:latin typeface="Cambria Math" panose="02040503050406030204" pitchFamily="18" charset="0"/>
                        <a:ea typeface="微软雅黑" panose="020B0503020204020204" charset="-122"/>
                      </a:rPr>
                      <m:t>+</m:t>
                    </m:r>
                    <m:r>
                      <a:rPr lang="en-US" altLang="zh-TW" sz="1600" b="0" i="1" smtClean="0">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*(-1)+</a:t>
                </a:r>
                <a:r>
                  <a:rPr lang="en-US" altLang="zh-TW" sz="1600" dirty="0">
                    <a:solidFill>
                      <a:srgbClr val="FF0000"/>
                    </a:solidFill>
                    <a:ea typeface="微软雅黑" panose="020B0503020204020204" charset="-122"/>
                  </a:rPr>
                  <a:t> </a:t>
                </a:r>
                <a14:m>
                  <m:oMath xmlns:m="http://schemas.openxmlformats.org/officeDocument/2006/math">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*(-2)+</a:t>
                </a:r>
                <a:r>
                  <a:rPr lang="en-US" altLang="zh-TW" sz="1600" dirty="0">
                    <a:solidFill>
                      <a:srgbClr val="FF0000"/>
                    </a:solidFill>
                    <a:ea typeface="微软雅黑" panose="020B0503020204020204" charset="-122"/>
                  </a:rPr>
                  <a:t> </a:t>
                </a:r>
                <a14:m>
                  <m:oMath xmlns:m="http://schemas.openxmlformats.org/officeDocument/2006/math">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a:t>
                </a:r>
                <a:r>
                  <a:rPr lang="en-US" altLang="zh-CN" sz="1600" dirty="0">
                    <a:solidFill>
                      <a:srgbClr val="FF0000"/>
                    </a:solidFill>
                    <a:latin typeface="微软雅黑" panose="020B0503020204020204" charset="-122"/>
                    <a:ea typeface="微软雅黑" panose="020B0503020204020204" charset="-122"/>
                  </a:rPr>
                  <a:t>-1</a:t>
                </a:r>
                <a:r>
                  <a:rPr lang="en-US" altLang="zh-TW" sz="1600" dirty="0">
                    <a:solidFill>
                      <a:srgbClr val="FF0000"/>
                    </a:solidFill>
                    <a:latin typeface="微软雅黑" panose="020B0503020204020204" charset="-122"/>
                    <a:ea typeface="微软雅黑" panose="020B0503020204020204" charset="-122"/>
                  </a:rPr>
                  <a:t>)</a:t>
                </a:r>
                <a:r>
                  <a:rPr lang="en-US" altLang="zh-CN" sz="1600" dirty="0">
                    <a:solidFill>
                      <a:srgbClr val="FF0000"/>
                    </a:solidFill>
                    <a:latin typeface="微软雅黑" panose="020B0503020204020204" charset="-122"/>
                    <a:ea typeface="微软雅黑" panose="020B0503020204020204" charset="-122"/>
                  </a:rPr>
                  <a:t>=0</a:t>
                </a:r>
                <a:endParaRPr lang="en-US" altLang="zh-TW" sz="1600" dirty="0">
                  <a:solidFill>
                    <a:srgbClr val="FF0000"/>
                  </a:solidFill>
                  <a:latin typeface="微软雅黑" panose="020B0503020204020204" charset="-122"/>
                  <a:ea typeface="微软雅黑" panose="020B0503020204020204" charset="-122"/>
                </a:endParaRPr>
              </a:p>
            </p:txBody>
          </p:sp>
        </mc:Choice>
        <mc:Fallback>
          <p:sp>
            <p:nvSpPr>
              <p:cNvPr id="15" name="文字方塊 55"/>
              <p:cNvSpPr txBox="1">
                <a:spLocks noRot="1" noChangeAspect="1" noMove="1" noResize="1" noEditPoints="1" noAdjustHandles="1" noChangeArrowheads="1" noChangeShapeType="1" noTextEdit="1"/>
              </p:cNvSpPr>
              <p:nvPr/>
            </p:nvSpPr>
            <p:spPr>
              <a:xfrm>
                <a:off x="-49356" y="4958299"/>
                <a:ext cx="11895460" cy="337185"/>
              </a:xfrm>
              <a:prstGeom prst="rect">
                <a:avLst/>
              </a:prstGeom>
              <a:blipFill rotWithShape="1">
                <a:blip r:embed="rId1"/>
                <a:stretch>
                  <a:fillRect l="4" t="-65" r="2" b="65"/>
                </a:stretch>
              </a:blipFill>
            </p:spPr>
            <p:txBody>
              <a:bodyPr/>
              <a:lstStyle/>
              <a:p>
                <a:r>
                  <a:rPr lang="zh-CN" altLang="en-US">
                    <a:noFill/>
                  </a:rPr>
                  <a:t> </a:t>
                </a:r>
              </a:p>
            </p:txBody>
          </p:sp>
        </mc:Fallback>
      </mc:AlternateContent>
      <p:sp>
        <p:nvSpPr>
          <p:cNvPr id="16" name="文本框 15"/>
          <p:cNvSpPr txBox="1"/>
          <p:nvPr/>
        </p:nvSpPr>
        <p:spPr>
          <a:xfrm>
            <a:off x="10216779" y="6211134"/>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054253" y="2630968"/>
          <a:ext cx="2160000" cy="2160000"/>
        </p:xfrm>
        <a:graphic>
          <a:graphicData uri="http://schemas.openxmlformats.org/drawingml/2006/table">
            <a:tbl>
              <a:tblPr firstRow="1" bandRow="1">
                <a:tableStyleId>{5C22544A-7EE6-4342-B048-85BDC9FD1C3A}</a:tableStyleId>
              </a:tblPr>
              <a:tblGrid>
                <a:gridCol w="360000"/>
                <a:gridCol w="360000"/>
                <a:gridCol w="360000"/>
                <a:gridCol w="360000"/>
                <a:gridCol w="360000"/>
                <a:gridCol w="360000"/>
              </a:tblGrid>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文本框 2"/>
          <p:cNvSpPr txBox="1"/>
          <p:nvPr/>
        </p:nvSpPr>
        <p:spPr>
          <a:xfrm>
            <a:off x="4653493"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4" name="文本框 3"/>
          <p:cNvSpPr txBox="1"/>
          <p:nvPr/>
        </p:nvSpPr>
        <p:spPr>
          <a:xfrm>
            <a:off x="7092018" y="3449358"/>
            <a:ext cx="390525" cy="52197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5" name="表格 4"/>
          <p:cNvGraphicFramePr>
            <a:graphicFrameLocks noGrp="1"/>
          </p:cNvGraphicFramePr>
          <p:nvPr/>
        </p:nvGraphicFramePr>
        <p:xfrm>
          <a:off x="5413540" y="3170968"/>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7" name="表格 6"/>
          <p:cNvGraphicFramePr>
            <a:graphicFrameLocks noGrp="1"/>
          </p:cNvGraphicFramePr>
          <p:nvPr/>
        </p:nvGraphicFramePr>
        <p:xfrm>
          <a:off x="8054699" y="3018716"/>
          <a:ext cx="1440000" cy="1440000"/>
        </p:xfrm>
        <a:graphic>
          <a:graphicData uri="http://schemas.openxmlformats.org/drawingml/2006/table">
            <a:tbl>
              <a:tblPr firstRow="1" bandRow="1">
                <a:tableStyleId>{5C22544A-7EE6-4342-B048-85BDC9FD1C3A}</a:tableStyleId>
              </a:tblPr>
              <a:tblGrid>
                <a:gridCol w="360000"/>
                <a:gridCol w="360000"/>
                <a:gridCol w="360000"/>
                <a:gridCol w="360000"/>
              </a:tblGrid>
              <a:tr h="36000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矩形 7"/>
          <p:cNvSpPr/>
          <p:nvPr/>
        </p:nvSpPr>
        <p:spPr>
          <a:xfrm>
            <a:off x="1297333" y="264296"/>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9" name="文本框 8"/>
          <p:cNvSpPr txBox="1"/>
          <p:nvPr/>
        </p:nvSpPr>
        <p:spPr>
          <a:xfrm>
            <a:off x="349968" y="1445610"/>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卷积核</a:t>
            </a:r>
            <a:endParaRPr lang="zh-TW" altLang="en-US" sz="2400" b="1" dirty="0">
              <a:solidFill>
                <a:srgbClr val="CC0099"/>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5" name="文字方塊 55"/>
              <p:cNvSpPr txBox="1"/>
              <p:nvPr/>
            </p:nvSpPr>
            <p:spPr>
              <a:xfrm>
                <a:off x="-49356" y="4958299"/>
                <a:ext cx="11895460" cy="1076325"/>
              </a:xfrm>
              <a:prstGeom prst="rect">
                <a:avLst/>
              </a:prstGeom>
              <a:noFill/>
            </p:spPr>
            <p:txBody>
              <a:bodyPr wrap="square" rtlCol="0">
                <a:spAutoFit/>
              </a:bodyPr>
              <a:lstStyle/>
              <a:p>
                <a:pPr algn="ctr"/>
                <a:r>
                  <a:rPr lang="en-US" altLang="zh-TW" sz="1600" b="0" dirty="0">
                    <a:solidFill>
                      <a:schemeClr val="tx1"/>
                    </a:solidFill>
                    <a:ea typeface="微软雅黑" panose="020B0503020204020204" charset="-122"/>
                  </a:rPr>
                  <a:t>F</a:t>
                </a:r>
                <a14:m>
                  <m:oMath xmlns:m="http://schemas.openxmlformats.org/officeDocument/2006/math">
                    <m:d>
                      <m:dPr>
                        <m:begChr m:val="["/>
                        <m:endChr m:val="]"/>
                        <m:ctrlPr>
                          <a:rPr lang="en-US" altLang="zh-TW" sz="1600" b="0" i="1" smtClean="0">
                            <a:solidFill>
                              <a:schemeClr val="tx1"/>
                            </a:solidFill>
                            <a:latin typeface="Cambria Math" panose="02040503050406030204" pitchFamily="18" charset="0"/>
                            <a:ea typeface="微软雅黑" panose="020B0503020204020204" charset="-122"/>
                          </a:rPr>
                        </m:ctrlPr>
                      </m:dPr>
                      <m:e>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e>
                    </m:d>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2</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*(-2)+</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CN" sz="1600" dirty="0">
                    <a:solidFill>
                      <a:schemeClr val="tx1"/>
                    </a:solidFill>
                    <a:latin typeface="微软雅黑" panose="020B0503020204020204" charset="-122"/>
                    <a:ea typeface="微软雅黑" panose="020B0503020204020204" charset="-122"/>
                  </a:rPr>
                  <a:t>=0</a:t>
                </a:r>
                <a:endParaRPr lang="en-US" altLang="zh-CN" sz="1600" dirty="0">
                  <a:solidFill>
                    <a:schemeClr val="tx1"/>
                  </a:solidFill>
                  <a:latin typeface="微软雅黑" panose="020B0503020204020204" charset="-122"/>
                  <a:ea typeface="微软雅黑" panose="020B0503020204020204" charset="-122"/>
                </a:endParaRPr>
              </a:p>
              <a:p>
                <a:pPr algn="ctr"/>
                <a:r>
                  <a:rPr lang="en-US" altLang="zh-TW" sz="1600" dirty="0">
                    <a:solidFill>
                      <a:srgbClr val="FF0000"/>
                    </a:solidFill>
                    <a:ea typeface="微软雅黑" panose="020B0503020204020204" charset="-122"/>
                  </a:rPr>
                  <a:t>F</a:t>
                </a:r>
                <a14:m>
                  <m:oMath xmlns:m="http://schemas.openxmlformats.org/officeDocument/2006/math">
                    <m:d>
                      <m:dPr>
                        <m:begChr m:val="["/>
                        <m:endChr m:val="]"/>
                        <m:ctrlPr>
                          <a:rPr lang="en-US" altLang="zh-TW" sz="1600" i="1">
                            <a:solidFill>
                              <a:srgbClr val="FF0000"/>
                            </a:solidFill>
                            <a:latin typeface="Cambria Math" panose="02040503050406030204" pitchFamily="18" charset="0"/>
                            <a:ea typeface="微软雅黑" panose="020B0503020204020204" charset="-122"/>
                          </a:rPr>
                        </m:ctrlPr>
                      </m:dPr>
                      <m:e>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CN" sz="1600" b="0" i="1" smtClean="0">
                            <a:solidFill>
                              <a:srgbClr val="FF0000"/>
                            </a:solidFill>
                            <a:latin typeface="Cambria Math" panose="02040503050406030204" pitchFamily="18" charset="0"/>
                            <a:ea typeface="微软雅黑" panose="020B0503020204020204" charset="-122"/>
                          </a:rPr>
                          <m:t>1</m:t>
                        </m:r>
                      </m:e>
                    </m:d>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2</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*(-1)+</a:t>
                </a:r>
                <a:r>
                  <a:rPr lang="en-US" altLang="zh-TW" sz="1600" dirty="0">
                    <a:solidFill>
                      <a:srgbClr val="FF0000"/>
                    </a:solidFill>
                    <a:ea typeface="微软雅黑" panose="020B0503020204020204" charset="-122"/>
                  </a:rPr>
                  <a:t> </a:t>
                </a:r>
                <a14:m>
                  <m:oMath xmlns:m="http://schemas.openxmlformats.org/officeDocument/2006/math">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*(-2)+</a:t>
                </a:r>
                <a:r>
                  <a:rPr lang="en-US" altLang="zh-TW" sz="1600" dirty="0">
                    <a:solidFill>
                      <a:srgbClr val="FF0000"/>
                    </a:solidFill>
                    <a:ea typeface="微软雅黑" panose="020B0503020204020204" charset="-122"/>
                  </a:rPr>
                  <a:t> </a:t>
                </a:r>
                <a14:m>
                  <m:oMath xmlns:m="http://schemas.openxmlformats.org/officeDocument/2006/math">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*(-1)</a:t>
                </a:r>
                <a:r>
                  <a:rPr lang="en-US" altLang="zh-CN" sz="1600" dirty="0">
                    <a:solidFill>
                      <a:srgbClr val="FF0000"/>
                    </a:solidFill>
                    <a:latin typeface="微软雅黑" panose="020B0503020204020204" charset="-122"/>
                    <a:ea typeface="微软雅黑" panose="020B0503020204020204" charset="-122"/>
                  </a:rPr>
                  <a:t>=0</a:t>
                </a:r>
                <a:endParaRPr lang="en-US" altLang="zh-CN" sz="1600" dirty="0">
                  <a:solidFill>
                    <a:srgbClr val="FF0000"/>
                  </a:solidFill>
                  <a:latin typeface="微软雅黑" panose="020B0503020204020204" charset="-122"/>
                  <a:ea typeface="微软雅黑" panose="020B0503020204020204" charset="-122"/>
                </a:endParaRPr>
              </a:p>
              <a:p>
                <a:pPr algn="ctr"/>
                <a:endParaRPr lang="en-US" altLang="zh-TW" sz="1600" dirty="0">
                  <a:solidFill>
                    <a:srgbClr val="FF0000"/>
                  </a:solidFill>
                  <a:latin typeface="微软雅黑" panose="020B0503020204020204" charset="-122"/>
                  <a:ea typeface="微软雅黑" panose="020B0503020204020204" charset="-122"/>
                </a:endParaRPr>
              </a:p>
              <a:p>
                <a:pPr algn="ctr"/>
                <a:endParaRPr lang="en-US" altLang="zh-TW" sz="1600" dirty="0">
                  <a:solidFill>
                    <a:srgbClr val="FF0000"/>
                  </a:solidFill>
                  <a:latin typeface="微软雅黑" panose="020B0503020204020204" charset="-122"/>
                  <a:ea typeface="微软雅黑" panose="020B0503020204020204" charset="-122"/>
                </a:endParaRPr>
              </a:p>
            </p:txBody>
          </p:sp>
        </mc:Choice>
        <mc:Fallback>
          <p:sp>
            <p:nvSpPr>
              <p:cNvPr id="15" name="文字方塊 55"/>
              <p:cNvSpPr txBox="1">
                <a:spLocks noRot="1" noChangeAspect="1" noMove="1" noResize="1" noEditPoints="1" noAdjustHandles="1" noChangeArrowheads="1" noChangeShapeType="1" noTextEdit="1"/>
              </p:cNvSpPr>
              <p:nvPr/>
            </p:nvSpPr>
            <p:spPr>
              <a:xfrm>
                <a:off x="-49356" y="4958299"/>
                <a:ext cx="11895460" cy="1076325"/>
              </a:xfrm>
              <a:prstGeom prst="rect">
                <a:avLst/>
              </a:prstGeom>
              <a:blipFill rotWithShape="1">
                <a:blip r:embed="rId1"/>
                <a:stretch>
                  <a:fillRect l="4" t="-20" r="2" b="20"/>
                </a:stretch>
              </a:blipFill>
            </p:spPr>
            <p:txBody>
              <a:bodyPr/>
              <a:lstStyle/>
              <a:p>
                <a:r>
                  <a:rPr lang="zh-CN" altLang="en-US">
                    <a:noFill/>
                  </a:rPr>
                  <a:t> </a:t>
                </a:r>
              </a:p>
            </p:txBody>
          </p:sp>
        </mc:Fallback>
      </mc:AlternateContent>
      <p:sp>
        <p:nvSpPr>
          <p:cNvPr id="17" name="文字方塊 55"/>
          <p:cNvSpPr txBox="1"/>
          <p:nvPr/>
        </p:nvSpPr>
        <p:spPr>
          <a:xfrm>
            <a:off x="1574920" y="2190987"/>
            <a:ext cx="3133670"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en-US" altLang="zh-TW" sz="2000" dirty="0">
              <a:latin typeface="微软雅黑" panose="020B0503020204020204" charset="-122"/>
              <a:ea typeface="微软雅黑" panose="020B0503020204020204" charset="-122"/>
            </a:endParaRPr>
          </a:p>
        </p:txBody>
      </p:sp>
      <p:sp>
        <p:nvSpPr>
          <p:cNvPr id="18" name="文字方塊 55"/>
          <p:cNvSpPr txBox="1"/>
          <p:nvPr/>
        </p:nvSpPr>
        <p:spPr>
          <a:xfrm>
            <a:off x="4646560" y="2194693"/>
            <a:ext cx="2752092"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kernel</a:t>
            </a:r>
            <a:endParaRPr lang="en-US" altLang="zh-CN" sz="2000" dirty="0">
              <a:latin typeface="微软雅黑" panose="020B0503020204020204" charset="-122"/>
              <a:ea typeface="微软雅黑" panose="020B0503020204020204" charset="-122"/>
            </a:endParaRPr>
          </a:p>
        </p:txBody>
      </p:sp>
      <p:sp>
        <p:nvSpPr>
          <p:cNvPr id="19" name="文字方塊 55"/>
          <p:cNvSpPr txBox="1"/>
          <p:nvPr/>
        </p:nvSpPr>
        <p:spPr>
          <a:xfrm>
            <a:off x="7260550" y="219497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en-US" altLang="zh-TW" sz="2000" dirty="0">
              <a:latin typeface="微软雅黑" panose="020B0503020204020204" charset="-122"/>
              <a:ea typeface="微软雅黑" panose="020B0503020204020204" charset="-122"/>
            </a:endParaRPr>
          </a:p>
        </p:txBody>
      </p:sp>
      <p:sp>
        <p:nvSpPr>
          <p:cNvPr id="14" name="文本框 13"/>
          <p:cNvSpPr txBox="1"/>
          <p:nvPr/>
        </p:nvSpPr>
        <p:spPr>
          <a:xfrm>
            <a:off x="10216779" y="6182558"/>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054253" y="2630968"/>
          <a:ext cx="2160000" cy="2160000"/>
        </p:xfrm>
        <a:graphic>
          <a:graphicData uri="http://schemas.openxmlformats.org/drawingml/2006/table">
            <a:tbl>
              <a:tblPr firstRow="1" bandRow="1">
                <a:tableStyleId>{5C22544A-7EE6-4342-B048-85BDC9FD1C3A}</a:tableStyleId>
              </a:tblPr>
              <a:tblGrid>
                <a:gridCol w="360000"/>
                <a:gridCol w="360000"/>
                <a:gridCol w="360000"/>
                <a:gridCol w="360000"/>
                <a:gridCol w="360000"/>
                <a:gridCol w="360000"/>
              </a:tblGrid>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文本框 2"/>
          <p:cNvSpPr txBox="1"/>
          <p:nvPr/>
        </p:nvSpPr>
        <p:spPr>
          <a:xfrm>
            <a:off x="4653493"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4" name="文本框 3"/>
          <p:cNvSpPr txBox="1"/>
          <p:nvPr/>
        </p:nvSpPr>
        <p:spPr>
          <a:xfrm>
            <a:off x="7092018" y="3449358"/>
            <a:ext cx="390525" cy="52197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5" name="表格 4"/>
          <p:cNvGraphicFramePr>
            <a:graphicFrameLocks noGrp="1"/>
          </p:cNvGraphicFramePr>
          <p:nvPr/>
        </p:nvGraphicFramePr>
        <p:xfrm>
          <a:off x="5413540" y="3170968"/>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7" name="表格 6"/>
          <p:cNvGraphicFramePr>
            <a:graphicFrameLocks noGrp="1"/>
          </p:cNvGraphicFramePr>
          <p:nvPr/>
        </p:nvGraphicFramePr>
        <p:xfrm>
          <a:off x="8054699" y="3018716"/>
          <a:ext cx="1440000" cy="1440000"/>
        </p:xfrm>
        <a:graphic>
          <a:graphicData uri="http://schemas.openxmlformats.org/drawingml/2006/table">
            <a:tbl>
              <a:tblPr firstRow="1" bandRow="1">
                <a:tableStyleId>{5C22544A-7EE6-4342-B048-85BDC9FD1C3A}</a:tableStyleId>
              </a:tblPr>
              <a:tblGrid>
                <a:gridCol w="360000"/>
                <a:gridCol w="360000"/>
                <a:gridCol w="360000"/>
                <a:gridCol w="360000"/>
              </a:tblGrid>
              <a:tr h="36000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矩形 7"/>
          <p:cNvSpPr/>
          <p:nvPr/>
        </p:nvSpPr>
        <p:spPr>
          <a:xfrm>
            <a:off x="1318090" y="353152"/>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9" name="文本框 8"/>
          <p:cNvSpPr txBox="1"/>
          <p:nvPr/>
        </p:nvSpPr>
        <p:spPr>
          <a:xfrm>
            <a:off x="308571" y="1467294"/>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卷积核</a:t>
            </a:r>
            <a:endParaRPr lang="zh-TW" altLang="en-US" sz="2400" b="1" dirty="0">
              <a:solidFill>
                <a:srgbClr val="CC0099"/>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5" name="文字方塊 55"/>
              <p:cNvSpPr txBox="1"/>
              <p:nvPr/>
            </p:nvSpPr>
            <p:spPr>
              <a:xfrm>
                <a:off x="-49356" y="4958299"/>
                <a:ext cx="11895460" cy="829945"/>
              </a:xfrm>
              <a:prstGeom prst="rect">
                <a:avLst/>
              </a:prstGeom>
              <a:noFill/>
            </p:spPr>
            <p:txBody>
              <a:bodyPr wrap="square" rtlCol="0">
                <a:spAutoFit/>
              </a:bodyPr>
              <a:lstStyle/>
              <a:p>
                <a:pPr algn="ctr"/>
                <a:r>
                  <a:rPr lang="en-US" altLang="zh-TW" sz="1600" b="0" dirty="0">
                    <a:solidFill>
                      <a:schemeClr val="tx1"/>
                    </a:solidFill>
                    <a:ea typeface="微软雅黑" panose="020B0503020204020204" charset="-122"/>
                  </a:rPr>
                  <a:t>F</a:t>
                </a:r>
                <a14:m>
                  <m:oMath xmlns:m="http://schemas.openxmlformats.org/officeDocument/2006/math">
                    <m:d>
                      <m:dPr>
                        <m:begChr m:val="["/>
                        <m:endChr m:val="]"/>
                        <m:ctrlPr>
                          <a:rPr lang="en-US" altLang="zh-TW" sz="1600" b="0" i="1" smtClean="0">
                            <a:solidFill>
                              <a:schemeClr val="tx1"/>
                            </a:solidFill>
                            <a:latin typeface="Cambria Math" panose="02040503050406030204" pitchFamily="18" charset="0"/>
                            <a:ea typeface="微软雅黑" panose="020B0503020204020204" charset="-122"/>
                          </a:rPr>
                        </m:ctrlPr>
                      </m:dPr>
                      <m:e>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e>
                    </m:d>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2</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*(-2)+</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CN" sz="1600" dirty="0">
                    <a:solidFill>
                      <a:schemeClr val="tx1"/>
                    </a:solidFill>
                    <a:latin typeface="微软雅黑" panose="020B0503020204020204" charset="-122"/>
                    <a:ea typeface="微软雅黑" panose="020B0503020204020204" charset="-122"/>
                  </a:rPr>
                  <a:t>=0</a:t>
                </a:r>
                <a:endParaRPr lang="en-US" altLang="zh-CN" sz="1600" dirty="0">
                  <a:solidFill>
                    <a:schemeClr val="tx1"/>
                  </a:solidFill>
                  <a:latin typeface="微软雅黑" panose="020B0503020204020204" charset="-122"/>
                  <a:ea typeface="微软雅黑" panose="020B0503020204020204" charset="-122"/>
                </a:endParaRPr>
              </a:p>
              <a:p>
                <a:pPr algn="ctr"/>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1</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algn="ctr"/>
                <a:r>
                  <a:rPr lang="en-US" altLang="zh-TW" sz="1600" dirty="0">
                    <a:solidFill>
                      <a:srgbClr val="FF0000"/>
                    </a:solidFill>
                    <a:ea typeface="微软雅黑" panose="020B0503020204020204" charset="-122"/>
                  </a:rPr>
                  <a:t>F</a:t>
                </a:r>
                <a14:m>
                  <m:oMath xmlns:m="http://schemas.openxmlformats.org/officeDocument/2006/math">
                    <m:d>
                      <m:dPr>
                        <m:begChr m:val="["/>
                        <m:endChr m:val="]"/>
                        <m:ctrlPr>
                          <a:rPr lang="en-US" altLang="zh-TW" sz="1600" i="1">
                            <a:solidFill>
                              <a:srgbClr val="FF0000"/>
                            </a:solidFill>
                            <a:latin typeface="Cambria Math" panose="02040503050406030204" pitchFamily="18" charset="0"/>
                            <a:ea typeface="微软雅黑" panose="020B0503020204020204" charset="-122"/>
                          </a:rPr>
                        </m:ctrlPr>
                      </m:dPr>
                      <m:e>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CN" sz="1600" b="0" i="1" smtClean="0">
                            <a:solidFill>
                              <a:srgbClr val="FF0000"/>
                            </a:solidFill>
                            <a:latin typeface="Cambria Math" panose="02040503050406030204" pitchFamily="18" charset="0"/>
                            <a:ea typeface="微软雅黑" panose="020B0503020204020204" charset="-122"/>
                          </a:rPr>
                          <m:t>2</m:t>
                        </m:r>
                      </m:e>
                    </m:d>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2</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*(-1)+</a:t>
                </a:r>
                <a:r>
                  <a:rPr lang="en-US" altLang="zh-TW" sz="1600" dirty="0">
                    <a:solidFill>
                      <a:srgbClr val="FF0000"/>
                    </a:solidFill>
                    <a:ea typeface="微软雅黑" panose="020B0503020204020204" charset="-122"/>
                  </a:rPr>
                  <a:t> </a:t>
                </a:r>
                <a14:m>
                  <m:oMath xmlns:m="http://schemas.openxmlformats.org/officeDocument/2006/math">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*(-2)+</a:t>
                </a:r>
                <a:r>
                  <a:rPr lang="en-US" altLang="zh-TW" sz="1600" dirty="0">
                    <a:solidFill>
                      <a:srgbClr val="FF0000"/>
                    </a:solidFill>
                    <a:ea typeface="微软雅黑" panose="020B0503020204020204" charset="-122"/>
                  </a:rPr>
                  <a:t> </a:t>
                </a:r>
                <a14:m>
                  <m:oMath xmlns:m="http://schemas.openxmlformats.org/officeDocument/2006/math">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*(-1)</a:t>
                </a:r>
                <a:r>
                  <a:rPr lang="en-US" altLang="zh-CN" sz="1600" dirty="0">
                    <a:solidFill>
                      <a:srgbClr val="FF0000"/>
                    </a:solidFill>
                    <a:latin typeface="微软雅黑" panose="020B0503020204020204" charset="-122"/>
                    <a:ea typeface="微软雅黑" panose="020B0503020204020204" charset="-122"/>
                  </a:rPr>
                  <a:t>=0</a:t>
                </a:r>
                <a:endParaRPr lang="en-US" altLang="zh-CN" sz="1600" dirty="0">
                  <a:solidFill>
                    <a:srgbClr val="FF0000"/>
                  </a:solidFill>
                  <a:latin typeface="微软雅黑" panose="020B0503020204020204" charset="-122"/>
                  <a:ea typeface="微软雅黑" panose="020B0503020204020204" charset="-122"/>
                </a:endParaRPr>
              </a:p>
            </p:txBody>
          </p:sp>
        </mc:Choice>
        <mc:Fallback>
          <p:sp>
            <p:nvSpPr>
              <p:cNvPr id="15" name="文字方塊 55"/>
              <p:cNvSpPr txBox="1">
                <a:spLocks noRot="1" noChangeAspect="1" noMove="1" noResize="1" noEditPoints="1" noAdjustHandles="1" noChangeArrowheads="1" noChangeShapeType="1" noTextEdit="1"/>
              </p:cNvSpPr>
              <p:nvPr/>
            </p:nvSpPr>
            <p:spPr>
              <a:xfrm>
                <a:off x="-49356" y="4958299"/>
                <a:ext cx="11895460" cy="829945"/>
              </a:xfrm>
              <a:prstGeom prst="rect">
                <a:avLst/>
              </a:prstGeom>
              <a:blipFill rotWithShape="1">
                <a:blip r:embed="rId1"/>
                <a:stretch>
                  <a:fillRect l="4" t="-26" r="2" b="26"/>
                </a:stretch>
              </a:blipFill>
            </p:spPr>
            <p:txBody>
              <a:bodyPr/>
              <a:lstStyle/>
              <a:p>
                <a:r>
                  <a:rPr lang="zh-CN" altLang="en-US">
                    <a:noFill/>
                  </a:rPr>
                  <a:t> </a:t>
                </a:r>
              </a:p>
            </p:txBody>
          </p:sp>
        </mc:Fallback>
      </mc:AlternateContent>
      <p:sp>
        <p:nvSpPr>
          <p:cNvPr id="20" name="文字方塊 55"/>
          <p:cNvSpPr txBox="1"/>
          <p:nvPr/>
        </p:nvSpPr>
        <p:spPr>
          <a:xfrm>
            <a:off x="1574920" y="2190987"/>
            <a:ext cx="3133670"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en-US" altLang="zh-TW" sz="2000" dirty="0">
              <a:latin typeface="微软雅黑" panose="020B0503020204020204" charset="-122"/>
              <a:ea typeface="微软雅黑" panose="020B0503020204020204" charset="-122"/>
            </a:endParaRPr>
          </a:p>
        </p:txBody>
      </p:sp>
      <p:sp>
        <p:nvSpPr>
          <p:cNvPr id="21" name="文字方塊 55"/>
          <p:cNvSpPr txBox="1"/>
          <p:nvPr/>
        </p:nvSpPr>
        <p:spPr>
          <a:xfrm>
            <a:off x="4646560" y="2194693"/>
            <a:ext cx="2752092"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kernel</a:t>
            </a:r>
            <a:endParaRPr lang="en-US" altLang="zh-CN" sz="2000" dirty="0">
              <a:latin typeface="微软雅黑" panose="020B0503020204020204" charset="-122"/>
              <a:ea typeface="微软雅黑" panose="020B0503020204020204" charset="-122"/>
            </a:endParaRPr>
          </a:p>
        </p:txBody>
      </p:sp>
      <p:sp>
        <p:nvSpPr>
          <p:cNvPr id="22" name="文字方塊 55"/>
          <p:cNvSpPr txBox="1"/>
          <p:nvPr/>
        </p:nvSpPr>
        <p:spPr>
          <a:xfrm>
            <a:off x="7260550" y="219497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en-US" altLang="zh-TW" sz="2000" dirty="0">
              <a:latin typeface="微软雅黑" panose="020B0503020204020204" charset="-122"/>
              <a:ea typeface="微软雅黑" panose="020B0503020204020204" charset="-122"/>
            </a:endParaRPr>
          </a:p>
        </p:txBody>
      </p:sp>
      <p:sp>
        <p:nvSpPr>
          <p:cNvPr id="14" name="文本框 13"/>
          <p:cNvSpPr txBox="1"/>
          <p:nvPr/>
        </p:nvSpPr>
        <p:spPr>
          <a:xfrm>
            <a:off x="10216779" y="6211134"/>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054253" y="2630968"/>
          <a:ext cx="2160000" cy="2160000"/>
        </p:xfrm>
        <a:graphic>
          <a:graphicData uri="http://schemas.openxmlformats.org/drawingml/2006/table">
            <a:tbl>
              <a:tblPr firstRow="1" bandRow="1">
                <a:tableStyleId>{5C22544A-7EE6-4342-B048-85BDC9FD1C3A}</a:tableStyleId>
              </a:tblPr>
              <a:tblGrid>
                <a:gridCol w="360000"/>
                <a:gridCol w="360000"/>
                <a:gridCol w="360000"/>
                <a:gridCol w="360000"/>
                <a:gridCol w="360000"/>
                <a:gridCol w="360000"/>
              </a:tblGrid>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文本框 2"/>
          <p:cNvSpPr txBox="1"/>
          <p:nvPr/>
        </p:nvSpPr>
        <p:spPr>
          <a:xfrm>
            <a:off x="4653493"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4" name="文本框 3"/>
          <p:cNvSpPr txBox="1"/>
          <p:nvPr/>
        </p:nvSpPr>
        <p:spPr>
          <a:xfrm>
            <a:off x="7092018" y="3449358"/>
            <a:ext cx="390525" cy="52197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5" name="表格 4"/>
          <p:cNvGraphicFramePr>
            <a:graphicFrameLocks noGrp="1"/>
          </p:cNvGraphicFramePr>
          <p:nvPr/>
        </p:nvGraphicFramePr>
        <p:xfrm>
          <a:off x="5413540" y="3170968"/>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7" name="表格 6"/>
          <p:cNvGraphicFramePr>
            <a:graphicFrameLocks noGrp="1"/>
          </p:cNvGraphicFramePr>
          <p:nvPr/>
        </p:nvGraphicFramePr>
        <p:xfrm>
          <a:off x="8054699" y="3018716"/>
          <a:ext cx="1440000" cy="1440000"/>
        </p:xfrm>
        <a:graphic>
          <a:graphicData uri="http://schemas.openxmlformats.org/drawingml/2006/table">
            <a:tbl>
              <a:tblPr firstRow="1" bandRow="1">
                <a:tableStyleId>{5C22544A-7EE6-4342-B048-85BDC9FD1C3A}</a:tableStyleId>
              </a:tblPr>
              <a:tblGrid>
                <a:gridCol w="360000"/>
                <a:gridCol w="360000"/>
                <a:gridCol w="360000"/>
                <a:gridCol w="360000"/>
              </a:tblGrid>
              <a:tr h="36000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矩形 7"/>
          <p:cNvSpPr/>
          <p:nvPr/>
        </p:nvSpPr>
        <p:spPr>
          <a:xfrm>
            <a:off x="1321250" y="334258"/>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9" name="文本框 8"/>
          <p:cNvSpPr txBox="1"/>
          <p:nvPr/>
        </p:nvSpPr>
        <p:spPr>
          <a:xfrm>
            <a:off x="373885" y="1445610"/>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卷积核</a:t>
            </a:r>
            <a:endParaRPr lang="zh-TW" altLang="en-US" sz="2400" b="1" dirty="0">
              <a:solidFill>
                <a:srgbClr val="CC0099"/>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5" name="文字方塊 55"/>
              <p:cNvSpPr txBox="1"/>
              <p:nvPr/>
            </p:nvSpPr>
            <p:spPr>
              <a:xfrm>
                <a:off x="-49356" y="4958299"/>
                <a:ext cx="11895460" cy="1076325"/>
              </a:xfrm>
              <a:prstGeom prst="rect">
                <a:avLst/>
              </a:prstGeom>
              <a:noFill/>
            </p:spPr>
            <p:txBody>
              <a:bodyPr wrap="square" rtlCol="0">
                <a:spAutoFit/>
              </a:bodyPr>
              <a:lstStyle/>
              <a:p>
                <a:pPr algn="ctr"/>
                <a:r>
                  <a:rPr lang="en-US" altLang="zh-TW" sz="1600" b="0" dirty="0">
                    <a:solidFill>
                      <a:schemeClr val="tx1"/>
                    </a:solidFill>
                    <a:ea typeface="微软雅黑" panose="020B0503020204020204" charset="-122"/>
                  </a:rPr>
                  <a:t>F</a:t>
                </a:r>
                <a14:m>
                  <m:oMath xmlns:m="http://schemas.openxmlformats.org/officeDocument/2006/math">
                    <m:d>
                      <m:dPr>
                        <m:begChr m:val="["/>
                        <m:endChr m:val="]"/>
                        <m:ctrlPr>
                          <a:rPr lang="en-US" altLang="zh-TW" sz="1600" b="0" i="1" smtClean="0">
                            <a:solidFill>
                              <a:schemeClr val="tx1"/>
                            </a:solidFill>
                            <a:latin typeface="Cambria Math" panose="02040503050406030204" pitchFamily="18" charset="0"/>
                            <a:ea typeface="微软雅黑" panose="020B0503020204020204" charset="-122"/>
                          </a:rPr>
                        </m:ctrlPr>
                      </m:dPr>
                      <m:e>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e>
                    </m:d>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2</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*(-2)+</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CN" sz="1600" dirty="0">
                    <a:solidFill>
                      <a:schemeClr val="tx1"/>
                    </a:solidFill>
                    <a:latin typeface="微软雅黑" panose="020B0503020204020204" charset="-122"/>
                    <a:ea typeface="微软雅黑" panose="020B0503020204020204" charset="-122"/>
                  </a:rPr>
                  <a:t>=0</a:t>
                </a:r>
                <a:endParaRPr lang="en-US" altLang="zh-CN" sz="1600" dirty="0">
                  <a:solidFill>
                    <a:schemeClr val="tx1"/>
                  </a:solidFill>
                  <a:latin typeface="微软雅黑" panose="020B0503020204020204" charset="-122"/>
                  <a:ea typeface="微软雅黑" panose="020B0503020204020204" charset="-122"/>
                </a:endParaRPr>
              </a:p>
              <a:p>
                <a:pPr algn="ctr"/>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1</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algn="ctr"/>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2</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algn="ctr"/>
                <a:r>
                  <a:rPr lang="en-US" altLang="zh-TW" sz="1600" dirty="0">
                    <a:solidFill>
                      <a:srgbClr val="FF0000"/>
                    </a:solidFill>
                    <a:ea typeface="微软雅黑" panose="020B0503020204020204" charset="-122"/>
                  </a:rPr>
                  <a:t>F</a:t>
                </a:r>
                <a14:m>
                  <m:oMath xmlns:m="http://schemas.openxmlformats.org/officeDocument/2006/math">
                    <m:d>
                      <m:dPr>
                        <m:begChr m:val="["/>
                        <m:endChr m:val="]"/>
                        <m:ctrlPr>
                          <a:rPr lang="en-US" altLang="zh-TW" sz="1600" i="1">
                            <a:solidFill>
                              <a:srgbClr val="FF0000"/>
                            </a:solidFill>
                            <a:latin typeface="Cambria Math" panose="02040503050406030204" pitchFamily="18" charset="0"/>
                            <a:ea typeface="微软雅黑" panose="020B0503020204020204" charset="-122"/>
                          </a:rPr>
                        </m:ctrlPr>
                      </m:dPr>
                      <m:e>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CN" sz="1600" b="0" i="1" smtClean="0">
                            <a:solidFill>
                              <a:srgbClr val="FF0000"/>
                            </a:solidFill>
                            <a:latin typeface="Cambria Math" panose="02040503050406030204" pitchFamily="18" charset="0"/>
                            <a:ea typeface="微软雅黑" panose="020B0503020204020204" charset="-122"/>
                          </a:rPr>
                          <m:t>3</m:t>
                        </m:r>
                      </m:e>
                    </m:d>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2</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*(-1)+</a:t>
                </a:r>
                <a:r>
                  <a:rPr lang="en-US" altLang="zh-TW" sz="1600" dirty="0">
                    <a:solidFill>
                      <a:srgbClr val="FF0000"/>
                    </a:solidFill>
                    <a:ea typeface="微软雅黑" panose="020B0503020204020204" charset="-122"/>
                  </a:rPr>
                  <a:t> </a:t>
                </a:r>
                <a14:m>
                  <m:oMath xmlns:m="http://schemas.openxmlformats.org/officeDocument/2006/math">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*(-2)+</a:t>
                </a:r>
                <a:r>
                  <a:rPr lang="en-US" altLang="zh-TW" sz="1600" dirty="0">
                    <a:solidFill>
                      <a:srgbClr val="FF0000"/>
                    </a:solidFill>
                    <a:ea typeface="微软雅黑" panose="020B0503020204020204" charset="-122"/>
                  </a:rPr>
                  <a:t> </a:t>
                </a:r>
                <a14:m>
                  <m:oMath xmlns:m="http://schemas.openxmlformats.org/officeDocument/2006/math">
                    <m:r>
                      <a:rPr lang="en-US" altLang="zh-TW" sz="1600" i="1">
                        <a:solidFill>
                          <a:srgbClr val="FF0000"/>
                        </a:solidFill>
                        <a:latin typeface="Cambria Math" panose="02040503050406030204" pitchFamily="18" charset="0"/>
                        <a:ea typeface="微软雅黑" panose="020B0503020204020204" charset="-122"/>
                      </a:rPr>
                      <m:t>10</m:t>
                    </m:r>
                  </m:oMath>
                </a14:m>
                <a:r>
                  <a:rPr lang="en-US" altLang="zh-TW" sz="1600" dirty="0">
                    <a:solidFill>
                      <a:srgbClr val="FF0000"/>
                    </a:solidFill>
                    <a:latin typeface="微软雅黑" panose="020B0503020204020204" charset="-122"/>
                    <a:ea typeface="微软雅黑" panose="020B0503020204020204" charset="-122"/>
                  </a:rPr>
                  <a:t>*(-1)</a:t>
                </a:r>
                <a:r>
                  <a:rPr lang="en-US" altLang="zh-CN" sz="1600" dirty="0">
                    <a:solidFill>
                      <a:srgbClr val="FF0000"/>
                    </a:solidFill>
                    <a:latin typeface="微软雅黑" panose="020B0503020204020204" charset="-122"/>
                    <a:ea typeface="微软雅黑" panose="020B0503020204020204" charset="-122"/>
                  </a:rPr>
                  <a:t>=0</a:t>
                </a:r>
                <a:endParaRPr lang="en-US" altLang="zh-CN" sz="1600" dirty="0">
                  <a:solidFill>
                    <a:srgbClr val="FF0000"/>
                  </a:solidFill>
                  <a:latin typeface="微软雅黑" panose="020B0503020204020204" charset="-122"/>
                  <a:ea typeface="微软雅黑" panose="020B0503020204020204" charset="-122"/>
                </a:endParaRPr>
              </a:p>
            </p:txBody>
          </p:sp>
        </mc:Choice>
        <mc:Fallback>
          <p:sp>
            <p:nvSpPr>
              <p:cNvPr id="15" name="文字方塊 55"/>
              <p:cNvSpPr txBox="1">
                <a:spLocks noRot="1" noChangeAspect="1" noMove="1" noResize="1" noEditPoints="1" noAdjustHandles="1" noChangeArrowheads="1" noChangeShapeType="1" noTextEdit="1"/>
              </p:cNvSpPr>
              <p:nvPr/>
            </p:nvSpPr>
            <p:spPr>
              <a:xfrm>
                <a:off x="-49356" y="4958299"/>
                <a:ext cx="11895460" cy="1076325"/>
              </a:xfrm>
              <a:prstGeom prst="rect">
                <a:avLst/>
              </a:prstGeom>
              <a:blipFill rotWithShape="1">
                <a:blip r:embed="rId1"/>
                <a:stretch>
                  <a:fillRect l="4" t="-20" r="2" b="20"/>
                </a:stretch>
              </a:blipFill>
            </p:spPr>
            <p:txBody>
              <a:bodyPr/>
              <a:lstStyle/>
              <a:p>
                <a:r>
                  <a:rPr lang="zh-CN" altLang="en-US">
                    <a:noFill/>
                  </a:rPr>
                  <a:t> </a:t>
                </a:r>
              </a:p>
            </p:txBody>
          </p:sp>
        </mc:Fallback>
      </mc:AlternateContent>
      <p:sp>
        <p:nvSpPr>
          <p:cNvPr id="20" name="文字方塊 55"/>
          <p:cNvSpPr txBox="1"/>
          <p:nvPr/>
        </p:nvSpPr>
        <p:spPr>
          <a:xfrm>
            <a:off x="1574920" y="2190987"/>
            <a:ext cx="3133670"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en-US" altLang="zh-TW" sz="2000" dirty="0">
              <a:latin typeface="微软雅黑" panose="020B0503020204020204" charset="-122"/>
              <a:ea typeface="微软雅黑" panose="020B0503020204020204" charset="-122"/>
            </a:endParaRPr>
          </a:p>
        </p:txBody>
      </p:sp>
      <p:sp>
        <p:nvSpPr>
          <p:cNvPr id="21" name="文字方塊 55"/>
          <p:cNvSpPr txBox="1"/>
          <p:nvPr/>
        </p:nvSpPr>
        <p:spPr>
          <a:xfrm>
            <a:off x="4646560" y="2194693"/>
            <a:ext cx="2752092"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kernel</a:t>
            </a:r>
            <a:endParaRPr lang="en-US" altLang="zh-CN" sz="2000" dirty="0">
              <a:latin typeface="微软雅黑" panose="020B0503020204020204" charset="-122"/>
              <a:ea typeface="微软雅黑" panose="020B0503020204020204" charset="-122"/>
            </a:endParaRPr>
          </a:p>
        </p:txBody>
      </p:sp>
      <p:sp>
        <p:nvSpPr>
          <p:cNvPr id="22" name="文字方塊 55"/>
          <p:cNvSpPr txBox="1"/>
          <p:nvPr/>
        </p:nvSpPr>
        <p:spPr>
          <a:xfrm>
            <a:off x="7260550" y="219497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en-US" altLang="zh-TW" sz="2000" dirty="0">
              <a:latin typeface="微软雅黑" panose="020B0503020204020204" charset="-122"/>
              <a:ea typeface="微软雅黑" panose="020B0503020204020204" charset="-122"/>
            </a:endParaRPr>
          </a:p>
        </p:txBody>
      </p:sp>
      <p:sp>
        <p:nvSpPr>
          <p:cNvPr id="14" name="文本框 13"/>
          <p:cNvSpPr txBox="1"/>
          <p:nvPr/>
        </p:nvSpPr>
        <p:spPr>
          <a:xfrm>
            <a:off x="10216779" y="6168271"/>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054253" y="2630968"/>
          <a:ext cx="2160000" cy="2160000"/>
        </p:xfrm>
        <a:graphic>
          <a:graphicData uri="http://schemas.openxmlformats.org/drawingml/2006/table">
            <a:tbl>
              <a:tblPr firstRow="1" bandRow="1">
                <a:tableStyleId>{5C22544A-7EE6-4342-B048-85BDC9FD1C3A}</a:tableStyleId>
              </a:tblPr>
              <a:tblGrid>
                <a:gridCol w="360000"/>
                <a:gridCol w="360000"/>
                <a:gridCol w="360000"/>
                <a:gridCol w="360000"/>
                <a:gridCol w="360000"/>
                <a:gridCol w="360000"/>
              </a:tblGrid>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 name="文本框 2"/>
          <p:cNvSpPr txBox="1"/>
          <p:nvPr/>
        </p:nvSpPr>
        <p:spPr>
          <a:xfrm>
            <a:off x="4653493"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4" name="文本框 3"/>
          <p:cNvSpPr txBox="1"/>
          <p:nvPr/>
        </p:nvSpPr>
        <p:spPr>
          <a:xfrm>
            <a:off x="7092018" y="3449358"/>
            <a:ext cx="390525" cy="52197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5" name="表格 4"/>
          <p:cNvGraphicFramePr>
            <a:graphicFrameLocks noGrp="1"/>
          </p:cNvGraphicFramePr>
          <p:nvPr/>
        </p:nvGraphicFramePr>
        <p:xfrm>
          <a:off x="5413540" y="3170968"/>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7" name="表格 6"/>
          <p:cNvGraphicFramePr>
            <a:graphicFrameLocks noGrp="1"/>
          </p:cNvGraphicFramePr>
          <p:nvPr/>
        </p:nvGraphicFramePr>
        <p:xfrm>
          <a:off x="8054699" y="3018716"/>
          <a:ext cx="1440000" cy="1440000"/>
        </p:xfrm>
        <a:graphic>
          <a:graphicData uri="http://schemas.openxmlformats.org/drawingml/2006/table">
            <a:tbl>
              <a:tblPr firstRow="1" bandRow="1">
                <a:tableStyleId>{5C22544A-7EE6-4342-B048-85BDC9FD1C3A}</a:tableStyleId>
              </a:tblPr>
              <a:tblGrid>
                <a:gridCol w="360000"/>
                <a:gridCol w="360000"/>
                <a:gridCol w="360000"/>
                <a:gridCol w="360000"/>
              </a:tblGrid>
              <a:tr h="36000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矩形 7"/>
          <p:cNvSpPr/>
          <p:nvPr/>
        </p:nvSpPr>
        <p:spPr>
          <a:xfrm>
            <a:off x="1318090" y="333684"/>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9" name="文本框 8"/>
          <p:cNvSpPr txBox="1"/>
          <p:nvPr/>
        </p:nvSpPr>
        <p:spPr>
          <a:xfrm>
            <a:off x="270675" y="1445610"/>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卷积核</a:t>
            </a:r>
            <a:endParaRPr lang="zh-TW" altLang="en-US" sz="2400" b="1" dirty="0">
              <a:solidFill>
                <a:srgbClr val="CC0099"/>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5" name="文字方塊 55"/>
              <p:cNvSpPr txBox="1"/>
              <p:nvPr/>
            </p:nvSpPr>
            <p:spPr>
              <a:xfrm>
                <a:off x="-16700" y="4958299"/>
                <a:ext cx="11895460" cy="1568450"/>
              </a:xfrm>
              <a:prstGeom prst="rect">
                <a:avLst/>
              </a:prstGeom>
              <a:noFill/>
            </p:spPr>
            <p:txBody>
              <a:bodyPr wrap="square" rtlCol="0">
                <a:spAutoFit/>
              </a:bodyPr>
              <a:lstStyle/>
              <a:p>
                <a:pPr lvl="3"/>
                <a:r>
                  <a:rPr lang="en-US" altLang="zh-TW" sz="1600" b="0" dirty="0">
                    <a:solidFill>
                      <a:schemeClr val="tx1"/>
                    </a:solidFill>
                    <a:ea typeface="微软雅黑" panose="020B0503020204020204" charset="-122"/>
                  </a:rPr>
                  <a:t>F</a:t>
                </a:r>
                <a14:m>
                  <m:oMath xmlns:m="http://schemas.openxmlformats.org/officeDocument/2006/math">
                    <m:d>
                      <m:dPr>
                        <m:begChr m:val="["/>
                        <m:endChr m:val="]"/>
                        <m:ctrlPr>
                          <a:rPr lang="en-US" altLang="zh-TW" sz="1600" b="0" i="1" smtClean="0">
                            <a:solidFill>
                              <a:schemeClr val="tx1"/>
                            </a:solidFill>
                            <a:latin typeface="Cambria Math" panose="02040503050406030204" pitchFamily="18" charset="0"/>
                            <a:ea typeface="微软雅黑" panose="020B0503020204020204" charset="-122"/>
                          </a:rPr>
                        </m:ctrlPr>
                      </m:dPr>
                      <m:e>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e>
                    </m:d>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2</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*(-2)+</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CN" sz="1600" dirty="0">
                    <a:solidFill>
                      <a:schemeClr val="tx1"/>
                    </a:solidFill>
                    <a:latin typeface="微软雅黑" panose="020B0503020204020204" charset="-122"/>
                    <a:ea typeface="微软雅黑" panose="020B0503020204020204" charset="-122"/>
                  </a:rPr>
                  <a:t>=0</a:t>
                </a:r>
                <a:endParaRPr lang="en-US" altLang="zh-CN" sz="1600" dirty="0">
                  <a:solidFill>
                    <a:schemeClr val="tx1"/>
                  </a:solidFill>
                  <a:latin typeface="微软雅黑" panose="020B0503020204020204" charset="-122"/>
                  <a:ea typeface="微软雅黑" panose="020B0503020204020204" charset="-122"/>
                </a:endParaRPr>
              </a:p>
              <a:p>
                <a:pPr lvl="3"/>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1</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lvl="3"/>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2</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lvl="3"/>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3</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marL="1371600" lvl="6"/>
                <a:r>
                  <a:rPr lang="en-US" altLang="zh-TW" sz="1600" dirty="0">
                    <a:solidFill>
                      <a:srgbClr val="FF0000"/>
                    </a:solidFill>
                    <a:ea typeface="微软雅黑" panose="020B0503020204020204" charset="-122"/>
                  </a:rPr>
                  <a:t>F</a:t>
                </a:r>
                <a14:m>
                  <m:oMath xmlns:m="http://schemas.openxmlformats.org/officeDocument/2006/math">
                    <m:d>
                      <m:dPr>
                        <m:begChr m:val="["/>
                        <m:endChr m:val="]"/>
                        <m:ctrlPr>
                          <a:rPr lang="en-US" altLang="zh-TW" sz="1600" i="1">
                            <a:solidFill>
                              <a:srgbClr val="FF0000"/>
                            </a:solidFill>
                            <a:latin typeface="Cambria Math" panose="02040503050406030204" pitchFamily="18" charset="0"/>
                            <a:ea typeface="微软雅黑" panose="020B0503020204020204" charset="-122"/>
                          </a:rPr>
                        </m:ctrlPr>
                      </m:dPr>
                      <m:e>
                        <m:r>
                          <a:rPr lang="en-US" altLang="zh-CN" sz="1600" i="1">
                            <a:solidFill>
                              <a:srgbClr val="FF0000"/>
                            </a:solidFill>
                            <a:latin typeface="Cambria Math" panose="02040503050406030204" pitchFamily="18" charset="0"/>
                            <a:ea typeface="微软雅黑" panose="020B0503020204020204" charset="-122"/>
                          </a:rPr>
                          <m:t>1</m:t>
                        </m:r>
                        <m:r>
                          <a:rPr lang="en-US" altLang="zh-CN" sz="1600" i="1">
                            <a:solidFill>
                              <a:srgbClr val="FF0000"/>
                            </a:solidFill>
                            <a:latin typeface="Cambria Math" panose="02040503050406030204" pitchFamily="18" charset="0"/>
                            <a:ea typeface="微软雅黑" panose="020B0503020204020204" charset="-122"/>
                          </a:rPr>
                          <m:t>,</m:t>
                        </m:r>
                        <m:r>
                          <a:rPr lang="en-US" altLang="zh-CN" sz="1600" i="1">
                            <a:solidFill>
                              <a:srgbClr val="FF0000"/>
                            </a:solidFill>
                            <a:latin typeface="Cambria Math" panose="02040503050406030204" pitchFamily="18" charset="0"/>
                            <a:ea typeface="微软雅黑" panose="020B0503020204020204" charset="-122"/>
                          </a:rPr>
                          <m:t>0</m:t>
                        </m:r>
                      </m:e>
                    </m:d>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2</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CN" sz="1600" i="1">
                        <a:solidFill>
                          <a:srgbClr val="FF0000"/>
                        </a:solidFill>
                        <a:latin typeface="Cambria Math" panose="02040503050406030204" pitchFamily="18" charset="0"/>
                        <a:ea typeface="微软雅黑" panose="020B0503020204020204" charset="-122"/>
                      </a:rPr>
                      <m:t>0</m:t>
                    </m:r>
                  </m:oMath>
                </a14:m>
                <a:r>
                  <a:rPr lang="en-US" altLang="zh-TW" sz="1600" dirty="0">
                    <a:solidFill>
                      <a:srgbClr val="FF0000"/>
                    </a:solidFill>
                    <a:latin typeface="微软雅黑" panose="020B0503020204020204" charset="-122"/>
                    <a:ea typeface="微软雅黑" panose="020B0503020204020204" charset="-122"/>
                  </a:rPr>
                  <a:t>*(-1)+</a:t>
                </a:r>
                <a:r>
                  <a:rPr lang="en-US" altLang="zh-TW" sz="1600" dirty="0">
                    <a:solidFill>
                      <a:srgbClr val="FF0000"/>
                    </a:solidFill>
                    <a:ea typeface="微软雅黑" panose="020B0503020204020204" charset="-122"/>
                  </a:rPr>
                  <a:t> </a:t>
                </a:r>
                <a14:m>
                  <m:oMath xmlns:m="http://schemas.openxmlformats.org/officeDocument/2006/math">
                    <m:r>
                      <a:rPr lang="en-US" altLang="zh-CN" sz="1600" i="1">
                        <a:solidFill>
                          <a:srgbClr val="FF0000"/>
                        </a:solidFill>
                        <a:latin typeface="Cambria Math" panose="02040503050406030204" pitchFamily="18" charset="0"/>
                        <a:ea typeface="微软雅黑" panose="020B0503020204020204" charset="-122"/>
                      </a:rPr>
                      <m:t>0</m:t>
                    </m:r>
                  </m:oMath>
                </a14:m>
                <a:r>
                  <a:rPr lang="en-US" altLang="zh-TW" sz="1600" dirty="0">
                    <a:solidFill>
                      <a:srgbClr val="FF0000"/>
                    </a:solidFill>
                    <a:latin typeface="微软雅黑" panose="020B0503020204020204" charset="-122"/>
                    <a:ea typeface="微软雅黑" panose="020B0503020204020204" charset="-122"/>
                  </a:rPr>
                  <a:t>*(-2)+</a:t>
                </a:r>
                <a:r>
                  <a:rPr lang="en-US" altLang="zh-TW" sz="1600" dirty="0">
                    <a:solidFill>
                      <a:srgbClr val="FF0000"/>
                    </a:solidFill>
                    <a:ea typeface="微软雅黑" panose="020B0503020204020204" charset="-122"/>
                  </a:rPr>
                  <a:t> </a:t>
                </a:r>
                <a14:m>
                  <m:oMath xmlns:m="http://schemas.openxmlformats.org/officeDocument/2006/math">
                    <m:r>
                      <a:rPr lang="en-US" altLang="zh-CN" sz="1600" i="1">
                        <a:solidFill>
                          <a:srgbClr val="FF0000"/>
                        </a:solidFill>
                        <a:latin typeface="Cambria Math" panose="02040503050406030204" pitchFamily="18" charset="0"/>
                        <a:ea typeface="微软雅黑" panose="020B0503020204020204" charset="-122"/>
                      </a:rPr>
                      <m:t>0</m:t>
                    </m:r>
                  </m:oMath>
                </a14:m>
                <a:r>
                  <a:rPr lang="en-US" altLang="zh-TW" sz="1600" dirty="0">
                    <a:solidFill>
                      <a:srgbClr val="FF0000"/>
                    </a:solidFill>
                    <a:latin typeface="微软雅黑" panose="020B0503020204020204" charset="-122"/>
                    <a:ea typeface="微软雅黑" panose="020B0503020204020204" charset="-122"/>
                  </a:rPr>
                  <a:t>*(-1)</a:t>
                </a:r>
                <a:r>
                  <a:rPr lang="en-US" altLang="zh-CN" sz="1600" dirty="0">
                    <a:solidFill>
                      <a:srgbClr val="FF0000"/>
                    </a:solidFill>
                    <a:latin typeface="微软雅黑" panose="020B0503020204020204" charset="-122"/>
                    <a:ea typeface="微软雅黑" panose="020B0503020204020204" charset="-122"/>
                  </a:rPr>
                  <a:t>=40</a:t>
                </a:r>
                <a:endParaRPr lang="en-US" altLang="zh-CN" sz="1600" dirty="0">
                  <a:solidFill>
                    <a:srgbClr val="FF0000"/>
                  </a:solidFill>
                  <a:latin typeface="微软雅黑" panose="020B0503020204020204" charset="-122"/>
                  <a:ea typeface="微软雅黑" panose="020B0503020204020204" charset="-122"/>
                </a:endParaRPr>
              </a:p>
              <a:p>
                <a:pPr lvl="3"/>
                <a:endParaRPr lang="en-US" altLang="zh-CN" sz="1600" dirty="0">
                  <a:latin typeface="微软雅黑" panose="020B0503020204020204" charset="-122"/>
                  <a:ea typeface="微软雅黑" panose="020B0503020204020204" charset="-122"/>
                </a:endParaRPr>
              </a:p>
            </p:txBody>
          </p:sp>
        </mc:Choice>
        <mc:Fallback>
          <p:sp>
            <p:nvSpPr>
              <p:cNvPr id="15" name="文字方塊 55"/>
              <p:cNvSpPr txBox="1">
                <a:spLocks noRot="1" noChangeAspect="1" noMove="1" noResize="1" noEditPoints="1" noAdjustHandles="1" noChangeArrowheads="1" noChangeShapeType="1" noTextEdit="1"/>
              </p:cNvSpPr>
              <p:nvPr/>
            </p:nvSpPr>
            <p:spPr>
              <a:xfrm>
                <a:off x="-16700" y="4958299"/>
                <a:ext cx="11895460" cy="1568450"/>
              </a:xfrm>
              <a:prstGeom prst="rect">
                <a:avLst/>
              </a:prstGeom>
              <a:blipFill rotWithShape="1">
                <a:blip r:embed="rId1"/>
                <a:stretch>
                  <a:fillRect l="2" t="-14" r="4" b="14"/>
                </a:stretch>
              </a:blipFill>
            </p:spPr>
            <p:txBody>
              <a:bodyPr/>
              <a:lstStyle/>
              <a:p>
                <a:r>
                  <a:rPr lang="zh-CN" altLang="en-US">
                    <a:noFill/>
                  </a:rPr>
                  <a:t> </a:t>
                </a:r>
              </a:p>
            </p:txBody>
          </p:sp>
        </mc:Fallback>
      </mc:AlternateContent>
      <p:sp>
        <p:nvSpPr>
          <p:cNvPr id="16" name="文本框 15"/>
          <p:cNvSpPr txBox="1"/>
          <p:nvPr/>
        </p:nvSpPr>
        <p:spPr>
          <a:xfrm>
            <a:off x="10155179" y="6200416"/>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0" name="文字方塊 55"/>
          <p:cNvSpPr txBox="1"/>
          <p:nvPr/>
        </p:nvSpPr>
        <p:spPr>
          <a:xfrm>
            <a:off x="1574920" y="2190987"/>
            <a:ext cx="3133670"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en-US" altLang="zh-TW" sz="2000" dirty="0">
              <a:latin typeface="微软雅黑" panose="020B0503020204020204" charset="-122"/>
              <a:ea typeface="微软雅黑" panose="020B0503020204020204" charset="-122"/>
            </a:endParaRPr>
          </a:p>
        </p:txBody>
      </p:sp>
      <p:sp>
        <p:nvSpPr>
          <p:cNvPr id="21" name="文字方塊 55"/>
          <p:cNvSpPr txBox="1"/>
          <p:nvPr/>
        </p:nvSpPr>
        <p:spPr>
          <a:xfrm>
            <a:off x="4646560" y="2194693"/>
            <a:ext cx="2752092"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kernel</a:t>
            </a:r>
            <a:endParaRPr lang="en-US" altLang="zh-CN" sz="2000" dirty="0">
              <a:latin typeface="微软雅黑" panose="020B0503020204020204" charset="-122"/>
              <a:ea typeface="微软雅黑" panose="020B0503020204020204" charset="-122"/>
            </a:endParaRPr>
          </a:p>
        </p:txBody>
      </p:sp>
      <p:sp>
        <p:nvSpPr>
          <p:cNvPr id="22" name="文字方塊 55"/>
          <p:cNvSpPr txBox="1"/>
          <p:nvPr/>
        </p:nvSpPr>
        <p:spPr>
          <a:xfrm>
            <a:off x="7260550" y="219497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en-US" altLang="zh-TW" sz="2000" dirty="0">
              <a:latin typeface="微软雅黑" panose="020B0503020204020204" charset="-122"/>
              <a:ea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56900" y="370994"/>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333640" y="1440961"/>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卷积核</a:t>
            </a:r>
            <a:endParaRPr lang="zh-TW" altLang="en-US" sz="2400" b="1" dirty="0">
              <a:solidFill>
                <a:srgbClr val="CC0099"/>
              </a:solidFill>
              <a:latin typeface="微软雅黑" panose="020B0503020204020204" charset="-122"/>
              <a:ea typeface="微软雅黑" panose="020B0503020204020204" charset="-122"/>
            </a:endParaRPr>
          </a:p>
        </p:txBody>
      </p:sp>
      <p:sp>
        <p:nvSpPr>
          <p:cNvPr id="5" name="文本框 4"/>
          <p:cNvSpPr txBox="1"/>
          <p:nvPr/>
        </p:nvSpPr>
        <p:spPr>
          <a:xfrm>
            <a:off x="4653493"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7092018" y="3449358"/>
            <a:ext cx="390525" cy="52197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7" name="表格 6"/>
          <p:cNvGraphicFramePr>
            <a:graphicFrameLocks noGrp="1"/>
          </p:cNvGraphicFramePr>
          <p:nvPr/>
        </p:nvGraphicFramePr>
        <p:xfrm>
          <a:off x="5413540" y="3170968"/>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13" name="表格 12"/>
          <p:cNvGraphicFramePr>
            <a:graphicFrameLocks noGrp="1"/>
          </p:cNvGraphicFramePr>
          <p:nvPr/>
        </p:nvGraphicFramePr>
        <p:xfrm>
          <a:off x="2773785" y="2989005"/>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14" name="表格 13"/>
          <p:cNvGraphicFramePr>
            <a:graphicFrameLocks noGrp="1"/>
          </p:cNvGraphicFramePr>
          <p:nvPr/>
        </p:nvGraphicFramePr>
        <p:xfrm>
          <a:off x="2413317" y="2989005"/>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16" name="表格 15"/>
          <p:cNvGraphicFramePr>
            <a:graphicFrameLocks noGrp="1"/>
          </p:cNvGraphicFramePr>
          <p:nvPr/>
        </p:nvGraphicFramePr>
        <p:xfrm>
          <a:off x="8774698" y="3378716"/>
          <a:ext cx="360000" cy="360000"/>
        </p:xfrm>
        <a:graphic>
          <a:graphicData uri="http://schemas.openxmlformats.org/drawingml/2006/table">
            <a:tbl>
              <a:tblPr firstRow="1" bandRow="1">
                <a:tableStyleId>{5C22544A-7EE6-4342-B048-85BDC9FD1C3A}</a:tableStyleId>
              </a:tblPr>
              <a:tblGrid>
                <a:gridCol w="360000"/>
              </a:tblGrid>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17" name="表格 16"/>
          <p:cNvGraphicFramePr>
            <a:graphicFrameLocks noGrp="1"/>
          </p:cNvGraphicFramePr>
          <p:nvPr/>
        </p:nvGraphicFramePr>
        <p:xfrm>
          <a:off x="9134698" y="3378716"/>
          <a:ext cx="360000" cy="360000"/>
        </p:xfrm>
        <a:graphic>
          <a:graphicData uri="http://schemas.openxmlformats.org/drawingml/2006/table">
            <a:tbl>
              <a:tblPr firstRow="1" bandRow="1">
                <a:tableStyleId>{5C22544A-7EE6-4342-B048-85BDC9FD1C3A}</a:tableStyleId>
              </a:tblPr>
              <a:tblGrid>
                <a:gridCol w="360000"/>
              </a:tblGrid>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18" name="表格 17"/>
          <p:cNvGraphicFramePr>
            <a:graphicFrameLocks noGrp="1"/>
          </p:cNvGraphicFramePr>
          <p:nvPr/>
        </p:nvGraphicFramePr>
        <p:xfrm>
          <a:off x="8054699" y="3738716"/>
          <a:ext cx="360000" cy="360000"/>
        </p:xfrm>
        <a:graphic>
          <a:graphicData uri="http://schemas.openxmlformats.org/drawingml/2006/table">
            <a:tbl>
              <a:tblPr firstRow="1" bandRow="1">
                <a:tableStyleId>{5C22544A-7EE6-4342-B048-85BDC9FD1C3A}</a:tableStyleId>
              </a:tblPr>
              <a:tblGrid>
                <a:gridCol w="360000"/>
              </a:tblGrid>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19" name="表格 18"/>
          <p:cNvGraphicFramePr>
            <a:graphicFrameLocks noGrp="1"/>
          </p:cNvGraphicFramePr>
          <p:nvPr/>
        </p:nvGraphicFramePr>
        <p:xfrm>
          <a:off x="8414697" y="3738716"/>
          <a:ext cx="360000" cy="360000"/>
        </p:xfrm>
        <a:graphic>
          <a:graphicData uri="http://schemas.openxmlformats.org/drawingml/2006/table">
            <a:tbl>
              <a:tblPr firstRow="1" bandRow="1">
                <a:tableStyleId>{5C22544A-7EE6-4342-B048-85BDC9FD1C3A}</a:tableStyleId>
              </a:tblPr>
              <a:tblGrid>
                <a:gridCol w="360000"/>
              </a:tblGrid>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20" name="表格 19"/>
          <p:cNvGraphicFramePr>
            <a:graphicFrameLocks noGrp="1"/>
          </p:cNvGraphicFramePr>
          <p:nvPr/>
        </p:nvGraphicFramePr>
        <p:xfrm>
          <a:off x="8774695" y="3739328"/>
          <a:ext cx="360000" cy="360000"/>
        </p:xfrm>
        <a:graphic>
          <a:graphicData uri="http://schemas.openxmlformats.org/drawingml/2006/table">
            <a:tbl>
              <a:tblPr firstRow="1" bandRow="1">
                <a:tableStyleId>{5C22544A-7EE6-4342-B048-85BDC9FD1C3A}</a:tableStyleId>
              </a:tblPr>
              <a:tblGrid>
                <a:gridCol w="360000"/>
              </a:tblGrid>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21" name="表格 20"/>
          <p:cNvGraphicFramePr>
            <a:graphicFrameLocks noGrp="1"/>
          </p:cNvGraphicFramePr>
          <p:nvPr/>
        </p:nvGraphicFramePr>
        <p:xfrm>
          <a:off x="9132363" y="3741487"/>
          <a:ext cx="360000" cy="360000"/>
        </p:xfrm>
        <a:graphic>
          <a:graphicData uri="http://schemas.openxmlformats.org/drawingml/2006/table">
            <a:tbl>
              <a:tblPr firstRow="1" bandRow="1">
                <a:tableStyleId>{5C22544A-7EE6-4342-B048-85BDC9FD1C3A}</a:tableStyleId>
              </a:tblPr>
              <a:tblGrid>
                <a:gridCol w="360000"/>
              </a:tblGrid>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22" name="表格 21"/>
          <p:cNvGraphicFramePr>
            <a:graphicFrameLocks noGrp="1"/>
          </p:cNvGraphicFramePr>
          <p:nvPr/>
        </p:nvGraphicFramePr>
        <p:xfrm>
          <a:off x="8058667" y="4099022"/>
          <a:ext cx="360000" cy="360000"/>
        </p:xfrm>
        <a:graphic>
          <a:graphicData uri="http://schemas.openxmlformats.org/drawingml/2006/table">
            <a:tbl>
              <a:tblPr firstRow="1" bandRow="1">
                <a:tableStyleId>{5C22544A-7EE6-4342-B048-85BDC9FD1C3A}</a:tableStyleId>
              </a:tblPr>
              <a:tblGrid>
                <a:gridCol w="360000"/>
              </a:tblGrid>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23" name="表格 22"/>
          <p:cNvGraphicFramePr>
            <a:graphicFrameLocks noGrp="1"/>
          </p:cNvGraphicFramePr>
          <p:nvPr/>
        </p:nvGraphicFramePr>
        <p:xfrm>
          <a:off x="8416332" y="4098869"/>
          <a:ext cx="360000" cy="360000"/>
        </p:xfrm>
        <a:graphic>
          <a:graphicData uri="http://schemas.openxmlformats.org/drawingml/2006/table">
            <a:tbl>
              <a:tblPr firstRow="1" bandRow="1">
                <a:tableStyleId>{5C22544A-7EE6-4342-B048-85BDC9FD1C3A}</a:tableStyleId>
              </a:tblPr>
              <a:tblGrid>
                <a:gridCol w="360000"/>
              </a:tblGrid>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24" name="表格 23"/>
          <p:cNvGraphicFramePr>
            <a:graphicFrameLocks noGrp="1"/>
          </p:cNvGraphicFramePr>
          <p:nvPr/>
        </p:nvGraphicFramePr>
        <p:xfrm>
          <a:off x="8773994" y="4098793"/>
          <a:ext cx="360000" cy="360000"/>
        </p:xfrm>
        <a:graphic>
          <a:graphicData uri="http://schemas.openxmlformats.org/drawingml/2006/table">
            <a:tbl>
              <a:tblPr firstRow="1" bandRow="1">
                <a:tableStyleId>{5C22544A-7EE6-4342-B048-85BDC9FD1C3A}</a:tableStyleId>
              </a:tblPr>
              <a:tblGrid>
                <a:gridCol w="360000"/>
              </a:tblGrid>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28" name="表格 27"/>
          <p:cNvGraphicFramePr>
            <a:graphicFrameLocks noGrp="1"/>
          </p:cNvGraphicFramePr>
          <p:nvPr/>
        </p:nvGraphicFramePr>
        <p:xfrm>
          <a:off x="2059982" y="3349987"/>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29" name="表格 28"/>
          <p:cNvGraphicFramePr>
            <a:graphicFrameLocks noGrp="1"/>
          </p:cNvGraphicFramePr>
          <p:nvPr/>
        </p:nvGraphicFramePr>
        <p:xfrm>
          <a:off x="2415652" y="3349747"/>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32" name="表格 31"/>
          <p:cNvGraphicFramePr>
            <a:graphicFrameLocks noGrp="1"/>
          </p:cNvGraphicFramePr>
          <p:nvPr/>
        </p:nvGraphicFramePr>
        <p:xfrm>
          <a:off x="3127845" y="2989005"/>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33" name="表格 32"/>
          <p:cNvGraphicFramePr>
            <a:graphicFrameLocks noGrp="1"/>
          </p:cNvGraphicFramePr>
          <p:nvPr/>
        </p:nvGraphicFramePr>
        <p:xfrm>
          <a:off x="2767840" y="3348816"/>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34" name="表格 33"/>
          <p:cNvGraphicFramePr>
            <a:graphicFrameLocks noGrp="1"/>
          </p:cNvGraphicFramePr>
          <p:nvPr/>
        </p:nvGraphicFramePr>
        <p:xfrm>
          <a:off x="3130347" y="3348816"/>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35" name="表格 34"/>
          <p:cNvGraphicFramePr>
            <a:graphicFrameLocks noGrp="1"/>
          </p:cNvGraphicFramePr>
          <p:nvPr/>
        </p:nvGraphicFramePr>
        <p:xfrm>
          <a:off x="2057653" y="3708024"/>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36" name="表格 35"/>
          <p:cNvGraphicFramePr>
            <a:graphicFrameLocks noGrp="1"/>
          </p:cNvGraphicFramePr>
          <p:nvPr/>
        </p:nvGraphicFramePr>
        <p:xfrm>
          <a:off x="2416818" y="3706853"/>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38" name="表格 37"/>
          <p:cNvGraphicFramePr>
            <a:graphicFrameLocks noGrp="1"/>
          </p:cNvGraphicFramePr>
          <p:nvPr/>
        </p:nvGraphicFramePr>
        <p:xfrm>
          <a:off x="2763872" y="3704013"/>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4" name="表格 3"/>
          <p:cNvGraphicFramePr>
            <a:graphicFrameLocks noGrp="1"/>
          </p:cNvGraphicFramePr>
          <p:nvPr/>
        </p:nvGraphicFramePr>
        <p:xfrm>
          <a:off x="2054253" y="2630968"/>
          <a:ext cx="2160000" cy="2160000"/>
        </p:xfrm>
        <a:graphic>
          <a:graphicData uri="http://schemas.openxmlformats.org/drawingml/2006/table">
            <a:tbl>
              <a:tblPr firstRow="1" bandRow="1">
                <a:tableStyleId>{5C22544A-7EE6-4342-B048-85BDC9FD1C3A}</a:tableStyleId>
              </a:tblPr>
              <a:tblGrid>
                <a:gridCol w="360000"/>
                <a:gridCol w="360000"/>
                <a:gridCol w="360000"/>
                <a:gridCol w="360000"/>
                <a:gridCol w="360000"/>
                <a:gridCol w="360000"/>
              </a:tblGrid>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mc:Choice xmlns:a14="http://schemas.microsoft.com/office/drawing/2010/main" Requires="a14">
          <p:sp>
            <p:nvSpPr>
              <p:cNvPr id="39" name="文字方塊 55"/>
              <p:cNvSpPr txBox="1"/>
              <p:nvPr/>
            </p:nvSpPr>
            <p:spPr>
              <a:xfrm>
                <a:off x="-16700" y="4958299"/>
                <a:ext cx="11895460" cy="1568450"/>
              </a:xfrm>
              <a:prstGeom prst="rect">
                <a:avLst/>
              </a:prstGeom>
              <a:noFill/>
            </p:spPr>
            <p:txBody>
              <a:bodyPr wrap="square" rtlCol="0">
                <a:spAutoFit/>
              </a:bodyPr>
              <a:lstStyle/>
              <a:p>
                <a:pPr lvl="3"/>
                <a:r>
                  <a:rPr lang="en-US" altLang="zh-TW" sz="1600" b="0" dirty="0">
                    <a:solidFill>
                      <a:schemeClr val="tx1"/>
                    </a:solidFill>
                    <a:ea typeface="微软雅黑" panose="020B0503020204020204" charset="-122"/>
                  </a:rPr>
                  <a:t>F</a:t>
                </a:r>
                <a14:m>
                  <m:oMath xmlns:m="http://schemas.openxmlformats.org/officeDocument/2006/math">
                    <m:d>
                      <m:dPr>
                        <m:begChr m:val="["/>
                        <m:endChr m:val="]"/>
                        <m:ctrlPr>
                          <a:rPr lang="en-US" altLang="zh-TW" sz="1600" b="0" i="1" smtClean="0">
                            <a:solidFill>
                              <a:schemeClr val="tx1"/>
                            </a:solidFill>
                            <a:latin typeface="Cambria Math" panose="02040503050406030204" pitchFamily="18" charset="0"/>
                            <a:ea typeface="微软雅黑" panose="020B0503020204020204" charset="-122"/>
                          </a:rPr>
                        </m:ctrlPr>
                      </m:dPr>
                      <m:e>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e>
                    </m:d>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2</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*(-2)+</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CN" sz="1600" dirty="0">
                    <a:solidFill>
                      <a:schemeClr val="tx1"/>
                    </a:solidFill>
                    <a:latin typeface="微软雅黑" panose="020B0503020204020204" charset="-122"/>
                    <a:ea typeface="微软雅黑" panose="020B0503020204020204" charset="-122"/>
                  </a:rPr>
                  <a:t>=0</a:t>
                </a:r>
                <a:endParaRPr lang="en-US" altLang="zh-CN" sz="1600" dirty="0">
                  <a:solidFill>
                    <a:schemeClr val="tx1"/>
                  </a:solidFill>
                  <a:latin typeface="微软雅黑" panose="020B0503020204020204" charset="-122"/>
                  <a:ea typeface="微软雅黑" panose="020B0503020204020204" charset="-122"/>
                </a:endParaRPr>
              </a:p>
              <a:p>
                <a:pPr lvl="3"/>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1</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lvl="3"/>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2</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lvl="3"/>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3</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marL="1371600" lvl="6"/>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CN" sz="1600" i="1">
                            <a:latin typeface="Cambria Math" panose="02040503050406030204" pitchFamily="18" charset="0"/>
                            <a:ea typeface="微软雅黑" panose="020B0503020204020204" charset="-122"/>
                          </a:rPr>
                          <m:t>1</m:t>
                        </m:r>
                        <m:r>
                          <a:rPr lang="en-US" altLang="zh-CN" sz="1600" i="1">
                            <a:latin typeface="Cambria Math" panose="02040503050406030204" pitchFamily="18" charset="0"/>
                            <a:ea typeface="微软雅黑" panose="020B0503020204020204" charset="-122"/>
                          </a:rPr>
                          <m:t>,</m:t>
                        </m:r>
                        <m:r>
                          <a:rPr lang="en-US" altLang="zh-CN" sz="1600" i="1">
                            <a:latin typeface="Cambria Math" panose="02040503050406030204" pitchFamily="18" charset="0"/>
                            <a:ea typeface="微软雅黑" panose="020B0503020204020204" charset="-122"/>
                          </a:rPr>
                          <m:t>0</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i="1">
                        <a:latin typeface="Cambria Math" panose="02040503050406030204" pitchFamily="18" charset="0"/>
                        <a:ea typeface="微软雅黑" panose="020B0503020204020204" charset="-122"/>
                      </a:rPr>
                      <m:t>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CN" sz="1600" i="1">
                        <a:latin typeface="Cambria Math" panose="02040503050406030204" pitchFamily="18" charset="0"/>
                        <a:ea typeface="微软雅黑" panose="020B0503020204020204" charset="-122"/>
                      </a:rPr>
                      <m:t>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CN" sz="1600" i="1">
                        <a:latin typeface="Cambria Math" panose="02040503050406030204" pitchFamily="18" charset="0"/>
                        <a:ea typeface="微软雅黑" panose="020B0503020204020204" charset="-122"/>
                      </a:rPr>
                      <m:t>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=40</a:t>
                </a:r>
                <a:endParaRPr lang="en-US" altLang="zh-CN" sz="1600" dirty="0">
                  <a:latin typeface="微软雅黑" panose="020B0503020204020204" charset="-122"/>
                  <a:ea typeface="微软雅黑" panose="020B0503020204020204" charset="-122"/>
                </a:endParaRPr>
              </a:p>
              <a:p>
                <a:pPr lvl="3"/>
                <a:r>
                  <a:rPr lang="en-US" altLang="zh-CN" sz="1600" dirty="0">
                    <a:solidFill>
                      <a:srgbClr val="FF0000"/>
                    </a:solidFill>
                    <a:latin typeface="微软雅黑" panose="020B0503020204020204" charset="-122"/>
                    <a:ea typeface="微软雅黑" panose="020B0503020204020204" charset="-122"/>
                  </a:rPr>
                  <a:t>……</a:t>
                </a:r>
                <a:endParaRPr lang="en-US" altLang="zh-CN" sz="1600" dirty="0">
                  <a:solidFill>
                    <a:srgbClr val="FF0000"/>
                  </a:solidFill>
                  <a:latin typeface="微软雅黑" panose="020B0503020204020204" charset="-122"/>
                  <a:ea typeface="微软雅黑" panose="020B0503020204020204" charset="-122"/>
                </a:endParaRPr>
              </a:p>
            </p:txBody>
          </p:sp>
        </mc:Choice>
        <mc:Fallback>
          <p:sp>
            <p:nvSpPr>
              <p:cNvPr id="39" name="文字方塊 55"/>
              <p:cNvSpPr txBox="1">
                <a:spLocks noRot="1" noChangeAspect="1" noMove="1" noResize="1" noEditPoints="1" noAdjustHandles="1" noChangeArrowheads="1" noChangeShapeType="1" noTextEdit="1"/>
              </p:cNvSpPr>
              <p:nvPr/>
            </p:nvSpPr>
            <p:spPr>
              <a:xfrm>
                <a:off x="-16700" y="4958299"/>
                <a:ext cx="11895460" cy="1568450"/>
              </a:xfrm>
              <a:prstGeom prst="rect">
                <a:avLst/>
              </a:prstGeom>
              <a:blipFill rotWithShape="1">
                <a:blip r:embed="rId1"/>
                <a:stretch>
                  <a:fillRect l="2" t="-14" r="4" b="14"/>
                </a:stretch>
              </a:blipFill>
            </p:spPr>
            <p:txBody>
              <a:bodyPr/>
              <a:lstStyle/>
              <a:p>
                <a:r>
                  <a:rPr lang="zh-CN" altLang="en-US">
                    <a:noFill/>
                  </a:rPr>
                  <a:t> </a:t>
                </a:r>
              </a:p>
            </p:txBody>
          </p:sp>
        </mc:Fallback>
      </mc:AlternateContent>
      <p:graphicFrame>
        <p:nvGraphicFramePr>
          <p:cNvPr id="8" name="表格 7"/>
          <p:cNvGraphicFramePr>
            <a:graphicFrameLocks noGrp="1"/>
          </p:cNvGraphicFramePr>
          <p:nvPr/>
        </p:nvGraphicFramePr>
        <p:xfrm>
          <a:off x="8054699" y="3018716"/>
          <a:ext cx="1440000" cy="1440000"/>
        </p:xfrm>
        <a:graphic>
          <a:graphicData uri="http://schemas.openxmlformats.org/drawingml/2006/table">
            <a:tbl>
              <a:tblPr firstRow="1" bandRow="1">
                <a:tableStyleId>{5C22544A-7EE6-4342-B048-85BDC9FD1C3A}</a:tableStyleId>
              </a:tblPr>
              <a:tblGrid>
                <a:gridCol w="360000"/>
                <a:gridCol w="360000"/>
                <a:gridCol w="360000"/>
                <a:gridCol w="360000"/>
              </a:tblGrid>
              <a:tr h="36000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43" name="文字方塊 55"/>
          <p:cNvSpPr txBox="1"/>
          <p:nvPr/>
        </p:nvSpPr>
        <p:spPr>
          <a:xfrm>
            <a:off x="1574920" y="2190987"/>
            <a:ext cx="3133670"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en-US" altLang="zh-TW" sz="2000" dirty="0">
              <a:latin typeface="微软雅黑" panose="020B0503020204020204" charset="-122"/>
              <a:ea typeface="微软雅黑" panose="020B0503020204020204" charset="-122"/>
            </a:endParaRPr>
          </a:p>
        </p:txBody>
      </p:sp>
      <p:sp>
        <p:nvSpPr>
          <p:cNvPr id="44" name="文字方塊 55"/>
          <p:cNvSpPr txBox="1"/>
          <p:nvPr/>
        </p:nvSpPr>
        <p:spPr>
          <a:xfrm>
            <a:off x="4646560" y="2194693"/>
            <a:ext cx="2752092"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kernel</a:t>
            </a:r>
            <a:endParaRPr lang="en-US" altLang="zh-CN" sz="2000" dirty="0">
              <a:latin typeface="微软雅黑" panose="020B0503020204020204" charset="-122"/>
              <a:ea typeface="微软雅黑" panose="020B0503020204020204" charset="-122"/>
            </a:endParaRPr>
          </a:p>
        </p:txBody>
      </p:sp>
      <p:sp>
        <p:nvSpPr>
          <p:cNvPr id="45" name="文字方塊 55"/>
          <p:cNvSpPr txBox="1"/>
          <p:nvPr/>
        </p:nvSpPr>
        <p:spPr>
          <a:xfrm>
            <a:off x="7260550" y="219497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en-US" altLang="zh-TW" sz="2000" dirty="0">
              <a:latin typeface="微软雅黑" panose="020B0503020204020204" charset="-122"/>
              <a:ea typeface="微软雅黑" panose="020B0503020204020204" charset="-122"/>
            </a:endParaRPr>
          </a:p>
        </p:txBody>
      </p:sp>
      <p:sp>
        <p:nvSpPr>
          <p:cNvPr id="40" name="文本框 39"/>
          <p:cNvSpPr txBox="1"/>
          <p:nvPr/>
        </p:nvSpPr>
        <p:spPr>
          <a:xfrm>
            <a:off x="10042140" y="6204819"/>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3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3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3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Autofit/>
          </a:bodyPr>
          <a:lstStyle/>
          <a:p>
            <a:r>
              <a:rPr lang="en-US" altLang="zh-CN" sz="4000"/>
              <a:t>20世纪初期</a:t>
            </a:r>
            <a:endParaRPr lang="en-US" altLang="zh-CN" sz="4000"/>
          </a:p>
        </p:txBody>
      </p:sp>
      <p:sp>
        <p:nvSpPr>
          <p:cNvPr id="2" name="内容占位符 1"/>
          <p:cNvSpPr>
            <a:spLocks noGrp="1"/>
          </p:cNvSpPr>
          <p:nvPr>
            <p:ph idx="1"/>
            <p:custDataLst>
              <p:tags r:id="rId2"/>
            </p:custDataLst>
          </p:nvPr>
        </p:nvSpPr>
        <p:spPr>
          <a:xfrm>
            <a:off x="608330" y="1490345"/>
            <a:ext cx="5090795" cy="4891405"/>
          </a:xfrm>
        </p:spPr>
        <p:txBody>
          <a:bodyPr>
            <a:noAutofit/>
          </a:bodyPr>
          <a:lstStyle/>
          <a:p>
            <a:pPr marL="0" indent="457200">
              <a:buNone/>
            </a:pPr>
            <a:r>
              <a:rPr lang="zh-CN" altLang="en-US" sz="2800" dirty="0"/>
              <a:t>20世纪初期，统计学逐渐从描述性统计转向推断统计。英国统计学家卡尔·皮尔逊和罗纳德·A·费舍尔等人的贡献是现代统计学发展的重要里程碑。他们提出了最大似然估计、卡方检验、相关系数等重要概念和方法，为统计推断奠定了基础。</a:t>
            </a:r>
            <a:endParaRPr lang="zh-CN" altLang="en-US" sz="2800" dirty="0"/>
          </a:p>
        </p:txBody>
      </p:sp>
      <p:pic>
        <p:nvPicPr>
          <p:cNvPr id="4" name="图片 9" descr="IMG_256"/>
          <p:cNvPicPr>
            <a:picLocks noChangeAspect="1"/>
          </p:cNvPicPr>
          <p:nvPr>
            <p:custDataLst>
              <p:tags r:id="rId3"/>
            </p:custDataLst>
          </p:nvPr>
        </p:nvPicPr>
        <p:blipFill>
          <a:blip r:embed="rId4"/>
          <a:stretch>
            <a:fillRect/>
          </a:stretch>
        </p:blipFill>
        <p:spPr>
          <a:xfrm>
            <a:off x="5850890" y="1490028"/>
            <a:ext cx="5981700" cy="3796665"/>
          </a:xfrm>
          <a:prstGeom prst="rect">
            <a:avLst/>
          </a:prstGeom>
          <a:noFill/>
          <a:ln w="9525">
            <a:noFill/>
          </a:ln>
        </p:spPr>
      </p:pic>
      <p:sp>
        <p:nvSpPr>
          <p:cNvPr id="5" name="文本框 4"/>
          <p:cNvSpPr txBox="1"/>
          <p:nvPr/>
        </p:nvSpPr>
        <p:spPr>
          <a:xfrm>
            <a:off x="6534150" y="5463540"/>
            <a:ext cx="4064000" cy="368300"/>
          </a:xfrm>
          <a:prstGeom prst="rect">
            <a:avLst/>
          </a:prstGeom>
          <a:noFill/>
        </p:spPr>
        <p:txBody>
          <a:bodyPr wrap="square" rtlCol="0">
            <a:spAutoFit/>
          </a:bodyPr>
          <a:p>
            <a:r>
              <a:rPr lang="zh-CN" altLang="en-US"/>
              <a:t>（1922最大似然估计）</a:t>
            </a:r>
            <a:endParaRPr lang="zh-CN" altLang="en-US"/>
          </a:p>
        </p:txBody>
      </p:sp>
    </p:spTree>
    <p:custDataLst>
      <p:tags r:id="rId5"/>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054253" y="2630968"/>
          <a:ext cx="2160000" cy="2160000"/>
        </p:xfrm>
        <a:graphic>
          <a:graphicData uri="http://schemas.openxmlformats.org/drawingml/2006/table">
            <a:tbl>
              <a:tblPr firstRow="1" bandRow="1">
                <a:tableStyleId>{5C22544A-7EE6-4342-B048-85BDC9FD1C3A}</a:tableStyleId>
              </a:tblPr>
              <a:tblGrid>
                <a:gridCol w="360000"/>
                <a:gridCol w="360000"/>
                <a:gridCol w="360000"/>
                <a:gridCol w="360000"/>
                <a:gridCol w="360000"/>
                <a:gridCol w="360000"/>
              </a:tblGrid>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3" name="文本框 2"/>
          <p:cNvSpPr txBox="1"/>
          <p:nvPr/>
        </p:nvSpPr>
        <p:spPr>
          <a:xfrm>
            <a:off x="4653493"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4" name="文本框 3"/>
          <p:cNvSpPr txBox="1"/>
          <p:nvPr/>
        </p:nvSpPr>
        <p:spPr>
          <a:xfrm>
            <a:off x="7092018" y="3449358"/>
            <a:ext cx="390525" cy="52197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5" name="表格 4"/>
          <p:cNvGraphicFramePr>
            <a:graphicFrameLocks noGrp="1"/>
          </p:cNvGraphicFramePr>
          <p:nvPr/>
        </p:nvGraphicFramePr>
        <p:xfrm>
          <a:off x="5413540" y="3170968"/>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7" name="表格 6"/>
          <p:cNvGraphicFramePr>
            <a:graphicFrameLocks noGrp="1"/>
          </p:cNvGraphicFramePr>
          <p:nvPr/>
        </p:nvGraphicFramePr>
        <p:xfrm>
          <a:off x="8054699" y="3018716"/>
          <a:ext cx="1440000" cy="1440000"/>
        </p:xfrm>
        <a:graphic>
          <a:graphicData uri="http://schemas.openxmlformats.org/drawingml/2006/table">
            <a:tbl>
              <a:tblPr firstRow="1" bandRow="1">
                <a:tableStyleId>{5C22544A-7EE6-4342-B048-85BDC9FD1C3A}</a:tableStyleId>
              </a:tblPr>
              <a:tblGrid>
                <a:gridCol w="360000"/>
                <a:gridCol w="360000"/>
                <a:gridCol w="360000"/>
                <a:gridCol w="360000"/>
              </a:tblGrid>
              <a:tr h="36000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sp>
        <p:nvSpPr>
          <p:cNvPr id="8" name="矩形 7"/>
          <p:cNvSpPr/>
          <p:nvPr/>
        </p:nvSpPr>
        <p:spPr>
          <a:xfrm>
            <a:off x="1543846" y="367001"/>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9" name="文本框 8"/>
          <p:cNvSpPr txBox="1"/>
          <p:nvPr/>
        </p:nvSpPr>
        <p:spPr>
          <a:xfrm>
            <a:off x="351551" y="1445610"/>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卷积核</a:t>
            </a:r>
            <a:endParaRPr lang="zh-TW" altLang="en-US" sz="2400" b="1" dirty="0">
              <a:solidFill>
                <a:srgbClr val="CC0099"/>
              </a:solidFill>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5" name="文字方塊 55"/>
              <p:cNvSpPr txBox="1"/>
              <p:nvPr/>
            </p:nvSpPr>
            <p:spPr>
              <a:xfrm>
                <a:off x="-16700" y="4758270"/>
                <a:ext cx="11895460" cy="1814830"/>
              </a:xfrm>
              <a:prstGeom prst="rect">
                <a:avLst/>
              </a:prstGeom>
              <a:noFill/>
            </p:spPr>
            <p:txBody>
              <a:bodyPr wrap="square" rtlCol="0">
                <a:spAutoFit/>
              </a:bodyPr>
              <a:lstStyle/>
              <a:p>
                <a:pPr lvl="3"/>
                <a:r>
                  <a:rPr lang="en-US" altLang="zh-TW" sz="1600" b="0" dirty="0">
                    <a:solidFill>
                      <a:schemeClr val="tx1"/>
                    </a:solidFill>
                    <a:ea typeface="微软雅黑" panose="020B0503020204020204" charset="-122"/>
                  </a:rPr>
                  <a:t>F</a:t>
                </a:r>
                <a14:m>
                  <m:oMath xmlns:m="http://schemas.openxmlformats.org/officeDocument/2006/math">
                    <m:d>
                      <m:dPr>
                        <m:begChr m:val="["/>
                        <m:endChr m:val="]"/>
                        <m:ctrlPr>
                          <a:rPr lang="en-US" altLang="zh-TW" sz="1600" b="0" i="1" smtClean="0">
                            <a:solidFill>
                              <a:schemeClr val="tx1"/>
                            </a:solidFill>
                            <a:latin typeface="Cambria Math" panose="02040503050406030204" pitchFamily="18" charset="0"/>
                            <a:ea typeface="微软雅黑" panose="020B0503020204020204" charset="-122"/>
                          </a:rPr>
                        </m:ctrlPr>
                      </m:dPr>
                      <m:e>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e>
                    </m:d>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2</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0</m:t>
                    </m:r>
                    <m:r>
                      <a:rPr lang="en-US" altLang="zh-TW" sz="1600" b="0" i="1" smtClean="0">
                        <a:solidFill>
                          <a:schemeClr val="tx1"/>
                        </a:solidFill>
                        <a:latin typeface="Cambria Math" panose="02040503050406030204" pitchFamily="18" charset="0"/>
                        <a:ea typeface="微软雅黑" panose="020B0503020204020204" charset="-122"/>
                      </a:rPr>
                      <m:t>+</m:t>
                    </m:r>
                    <m:r>
                      <a:rPr lang="en-US" altLang="zh-TW" sz="1600" b="0" i="1" smtClean="0">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*(-2)+</a:t>
                </a:r>
                <a:r>
                  <a:rPr lang="en-US" altLang="zh-TW" sz="1600" dirty="0">
                    <a:solidFill>
                      <a:schemeClr val="tx1"/>
                    </a:solidFill>
                    <a:ea typeface="微软雅黑" panose="020B0503020204020204" charset="-122"/>
                  </a:rPr>
                  <a:t> </a:t>
                </a:r>
                <a14:m>
                  <m:oMath xmlns:m="http://schemas.openxmlformats.org/officeDocument/2006/math">
                    <m:r>
                      <a:rPr lang="en-US" altLang="zh-TW" sz="1600" i="1">
                        <a:solidFill>
                          <a:schemeClr val="tx1"/>
                        </a:solidFill>
                        <a:latin typeface="Cambria Math" panose="02040503050406030204" pitchFamily="18" charset="0"/>
                        <a:ea typeface="微软雅黑" panose="020B0503020204020204" charset="-122"/>
                      </a:rPr>
                      <m:t>10</m:t>
                    </m:r>
                  </m:oMath>
                </a14:m>
                <a:r>
                  <a:rPr lang="en-US" altLang="zh-TW" sz="1600" dirty="0">
                    <a:solidFill>
                      <a:schemeClr val="tx1"/>
                    </a:solidFill>
                    <a:latin typeface="微软雅黑" panose="020B0503020204020204" charset="-122"/>
                    <a:ea typeface="微软雅黑" panose="020B0503020204020204" charset="-122"/>
                  </a:rPr>
                  <a:t>*(-1)</a:t>
                </a:r>
                <a:r>
                  <a:rPr lang="en-US" altLang="zh-CN" sz="1600" dirty="0">
                    <a:solidFill>
                      <a:schemeClr val="tx1"/>
                    </a:solidFill>
                    <a:latin typeface="微软雅黑" panose="020B0503020204020204" charset="-122"/>
                    <a:ea typeface="微软雅黑" panose="020B0503020204020204" charset="-122"/>
                  </a:rPr>
                  <a:t>=0</a:t>
                </a:r>
                <a:endParaRPr lang="en-US" altLang="zh-CN" sz="1600" dirty="0">
                  <a:solidFill>
                    <a:schemeClr val="tx1"/>
                  </a:solidFill>
                  <a:latin typeface="微软雅黑" panose="020B0503020204020204" charset="-122"/>
                  <a:ea typeface="微软雅黑" panose="020B0503020204020204" charset="-122"/>
                </a:endParaRPr>
              </a:p>
              <a:p>
                <a:pPr lvl="3"/>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1</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lvl="3"/>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2</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lvl="3"/>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b="0" i="1" smtClean="0">
                            <a:latin typeface="Cambria Math" panose="02040503050406030204" pitchFamily="18" charset="0"/>
                            <a:ea typeface="微软雅黑" panose="020B0503020204020204" charset="-122"/>
                          </a:rPr>
                          <m:t>3</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TW" sz="1600" i="1">
                        <a:latin typeface="Cambria Math" panose="02040503050406030204" pitchFamily="18" charset="0"/>
                        <a:ea typeface="微软雅黑" panose="020B0503020204020204" charset="-122"/>
                      </a:rPr>
                      <m:t>10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=0</a:t>
                </a:r>
                <a:endParaRPr lang="en-US" altLang="zh-CN" sz="1600" dirty="0">
                  <a:latin typeface="微软雅黑" panose="020B0503020204020204" charset="-122"/>
                  <a:ea typeface="微软雅黑" panose="020B0503020204020204" charset="-122"/>
                </a:endParaRPr>
              </a:p>
              <a:p>
                <a:pPr marL="1371600" lvl="6"/>
                <a:r>
                  <a:rPr lang="en-US" altLang="zh-TW" sz="1600" dirty="0">
                    <a:ea typeface="微软雅黑" panose="020B0503020204020204" charset="-122"/>
                  </a:rPr>
                  <a:t>F</a:t>
                </a:r>
                <a14:m>
                  <m:oMath xmlns:m="http://schemas.openxmlformats.org/officeDocument/2006/math">
                    <m:d>
                      <m:dPr>
                        <m:begChr m:val="["/>
                        <m:endChr m:val="]"/>
                        <m:ctrlPr>
                          <a:rPr lang="en-US" altLang="zh-TW" sz="1600" i="1">
                            <a:latin typeface="Cambria Math" panose="02040503050406030204" pitchFamily="18" charset="0"/>
                            <a:ea typeface="微软雅黑" panose="020B0503020204020204" charset="-122"/>
                          </a:rPr>
                        </m:ctrlPr>
                      </m:dPr>
                      <m:e>
                        <m:r>
                          <a:rPr lang="en-US" altLang="zh-CN" sz="1600" i="1">
                            <a:latin typeface="Cambria Math" panose="02040503050406030204" pitchFamily="18" charset="0"/>
                            <a:ea typeface="微软雅黑" panose="020B0503020204020204" charset="-122"/>
                          </a:rPr>
                          <m:t>1</m:t>
                        </m:r>
                        <m:r>
                          <a:rPr lang="en-US" altLang="zh-CN" sz="1600" i="1">
                            <a:latin typeface="Cambria Math" panose="02040503050406030204" pitchFamily="18" charset="0"/>
                            <a:ea typeface="微软雅黑" panose="020B0503020204020204" charset="-122"/>
                          </a:rPr>
                          <m:t>,</m:t>
                        </m:r>
                        <m:r>
                          <a:rPr lang="en-US" altLang="zh-CN" sz="1600" i="1">
                            <a:latin typeface="Cambria Math" panose="02040503050406030204" pitchFamily="18" charset="0"/>
                            <a:ea typeface="微软雅黑" panose="020B0503020204020204" charset="-122"/>
                          </a:rPr>
                          <m:t>0</m:t>
                        </m:r>
                      </m:e>
                    </m:d>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2</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10</m:t>
                    </m:r>
                    <m:r>
                      <a:rPr lang="en-US" altLang="zh-TW" sz="1600" i="1">
                        <a:latin typeface="Cambria Math" panose="02040503050406030204" pitchFamily="18" charset="0"/>
                        <a:ea typeface="微软雅黑" panose="020B0503020204020204" charset="-122"/>
                      </a:rPr>
                      <m:t>∗</m:t>
                    </m:r>
                    <m:r>
                      <a:rPr lang="en-US" altLang="zh-TW" sz="1600" i="1">
                        <a:latin typeface="Cambria Math" panose="02040503050406030204" pitchFamily="18" charset="0"/>
                        <a:ea typeface="微软雅黑" panose="020B0503020204020204" charset="-122"/>
                      </a:rPr>
                      <m:t>0</m:t>
                    </m:r>
                    <m:r>
                      <a:rPr lang="en-US" altLang="zh-TW" sz="1600" i="1">
                        <a:latin typeface="Cambria Math" panose="02040503050406030204" pitchFamily="18" charset="0"/>
                        <a:ea typeface="微软雅黑" panose="020B0503020204020204" charset="-122"/>
                      </a:rPr>
                      <m:t>+</m:t>
                    </m:r>
                    <m:r>
                      <a:rPr lang="en-US" altLang="zh-CN" sz="1600" i="1">
                        <a:latin typeface="Cambria Math" panose="02040503050406030204" pitchFamily="18" charset="0"/>
                        <a:ea typeface="微软雅黑" panose="020B0503020204020204" charset="-122"/>
                      </a:rPr>
                      <m:t>0</m:t>
                    </m:r>
                  </m:oMath>
                </a14:m>
                <a:r>
                  <a:rPr lang="en-US" altLang="zh-TW" sz="1600" dirty="0">
                    <a:latin typeface="微软雅黑" panose="020B0503020204020204" charset="-122"/>
                    <a:ea typeface="微软雅黑" panose="020B0503020204020204" charset="-122"/>
                  </a:rPr>
                  <a:t>*(-1)+</a:t>
                </a:r>
                <a:r>
                  <a:rPr lang="en-US" altLang="zh-TW" sz="1600" dirty="0">
                    <a:ea typeface="微软雅黑" panose="020B0503020204020204" charset="-122"/>
                  </a:rPr>
                  <a:t> </a:t>
                </a:r>
                <a14:m>
                  <m:oMath xmlns:m="http://schemas.openxmlformats.org/officeDocument/2006/math">
                    <m:r>
                      <a:rPr lang="en-US" altLang="zh-CN" sz="1600" i="1">
                        <a:latin typeface="Cambria Math" panose="02040503050406030204" pitchFamily="18" charset="0"/>
                        <a:ea typeface="微软雅黑" panose="020B0503020204020204" charset="-122"/>
                      </a:rPr>
                      <m:t>0</m:t>
                    </m:r>
                  </m:oMath>
                </a14:m>
                <a:r>
                  <a:rPr lang="en-US" altLang="zh-TW" sz="1600" dirty="0">
                    <a:latin typeface="微软雅黑" panose="020B0503020204020204" charset="-122"/>
                    <a:ea typeface="微软雅黑" panose="020B0503020204020204" charset="-122"/>
                  </a:rPr>
                  <a:t>*(-2)+</a:t>
                </a:r>
                <a:r>
                  <a:rPr lang="en-US" altLang="zh-TW" sz="1600" dirty="0">
                    <a:ea typeface="微软雅黑" panose="020B0503020204020204" charset="-122"/>
                  </a:rPr>
                  <a:t> </a:t>
                </a:r>
                <a14:m>
                  <m:oMath xmlns:m="http://schemas.openxmlformats.org/officeDocument/2006/math">
                    <m:r>
                      <a:rPr lang="en-US" altLang="zh-CN" sz="1600" i="1">
                        <a:latin typeface="Cambria Math" panose="02040503050406030204" pitchFamily="18" charset="0"/>
                        <a:ea typeface="微软雅黑" panose="020B0503020204020204" charset="-122"/>
                      </a:rPr>
                      <m:t>0</m:t>
                    </m:r>
                  </m:oMath>
                </a14:m>
                <a:r>
                  <a:rPr lang="en-US" altLang="zh-TW" sz="1600" dirty="0">
                    <a:latin typeface="微软雅黑" panose="020B0503020204020204" charset="-122"/>
                    <a:ea typeface="微软雅黑" panose="020B0503020204020204" charset="-122"/>
                  </a:rPr>
                  <a:t>*(-1)</a:t>
                </a:r>
                <a:r>
                  <a:rPr lang="en-US" altLang="zh-CN" sz="1600" dirty="0">
                    <a:latin typeface="微软雅黑" panose="020B0503020204020204" charset="-122"/>
                    <a:ea typeface="微软雅黑" panose="020B0503020204020204" charset="-122"/>
                  </a:rPr>
                  <a:t>=40</a:t>
                </a:r>
                <a:endParaRPr lang="en-US" altLang="zh-CN" sz="1600" dirty="0">
                  <a:latin typeface="微软雅黑" panose="020B0503020204020204" charset="-122"/>
                  <a:ea typeface="微软雅黑" panose="020B0503020204020204" charset="-122"/>
                </a:endParaRPr>
              </a:p>
              <a:p>
                <a:pPr lvl="3"/>
                <a:r>
                  <a:rPr lang="en-US" altLang="zh-CN" sz="1600" dirty="0">
                    <a:latin typeface="微软雅黑" panose="020B0503020204020204" charset="-122"/>
                    <a:ea typeface="微软雅黑" panose="020B0503020204020204" charset="-122"/>
                  </a:rPr>
                  <a:t>……</a:t>
                </a:r>
                <a:endParaRPr lang="en-US" altLang="zh-CN" sz="1600" dirty="0">
                  <a:latin typeface="微软雅黑" panose="020B0503020204020204" charset="-122"/>
                  <a:ea typeface="微软雅黑" panose="020B0503020204020204" charset="-122"/>
                </a:endParaRPr>
              </a:p>
              <a:p>
                <a:pPr lvl="3"/>
                <a:r>
                  <a:rPr lang="en-US" altLang="zh-TW" sz="1600" dirty="0">
                    <a:solidFill>
                      <a:srgbClr val="FF0000"/>
                    </a:solidFill>
                    <a:ea typeface="微软雅黑" panose="020B0503020204020204" charset="-122"/>
                  </a:rPr>
                  <a:t>F</a:t>
                </a:r>
                <a14:m>
                  <m:oMath xmlns:m="http://schemas.openxmlformats.org/officeDocument/2006/math">
                    <m:d>
                      <m:dPr>
                        <m:begChr m:val="["/>
                        <m:endChr m:val="]"/>
                        <m:ctrlPr>
                          <a:rPr lang="en-US" altLang="zh-TW" sz="1600" i="1">
                            <a:solidFill>
                              <a:srgbClr val="FF0000"/>
                            </a:solidFill>
                            <a:latin typeface="Cambria Math" panose="02040503050406030204" pitchFamily="18" charset="0"/>
                            <a:ea typeface="微软雅黑" panose="020B0503020204020204" charset="-122"/>
                          </a:rPr>
                        </m:ctrlPr>
                      </m:dPr>
                      <m:e>
                        <m:r>
                          <a:rPr lang="en-US" altLang="zh-CN" sz="1600" i="1">
                            <a:solidFill>
                              <a:srgbClr val="FF0000"/>
                            </a:solidFill>
                            <a:latin typeface="Cambria Math" panose="02040503050406030204" pitchFamily="18" charset="0"/>
                            <a:ea typeface="微软雅黑" panose="020B0503020204020204" charset="-122"/>
                          </a:rPr>
                          <m:t>3</m:t>
                        </m:r>
                        <m:r>
                          <a:rPr lang="en-US" altLang="zh-CN" sz="1600" i="1">
                            <a:solidFill>
                              <a:srgbClr val="FF0000"/>
                            </a:solidFill>
                            <a:latin typeface="Cambria Math" panose="02040503050406030204" pitchFamily="18" charset="0"/>
                            <a:ea typeface="微软雅黑" panose="020B0503020204020204" charset="-122"/>
                          </a:rPr>
                          <m:t>,</m:t>
                        </m:r>
                        <m:r>
                          <a:rPr lang="en-US" altLang="zh-CN" sz="1600" i="1">
                            <a:solidFill>
                              <a:srgbClr val="FF0000"/>
                            </a:solidFill>
                            <a:latin typeface="Cambria Math" panose="02040503050406030204" pitchFamily="18" charset="0"/>
                            <a:ea typeface="微软雅黑" panose="020B0503020204020204" charset="-122"/>
                          </a:rPr>
                          <m:t>3</m:t>
                        </m:r>
                      </m:e>
                    </m:d>
                    <m:r>
                      <a:rPr lang="en-US" altLang="zh-TW" sz="1600" i="1">
                        <a:solidFill>
                          <a:srgbClr val="FF0000"/>
                        </a:solidFill>
                        <a:latin typeface="Cambria Math" panose="02040503050406030204" pitchFamily="18" charset="0"/>
                        <a:ea typeface="微软雅黑" panose="020B0503020204020204" charset="-122"/>
                      </a:rPr>
                      <m:t>=</m:t>
                    </m:r>
                    <m:r>
                      <a:rPr lang="en-US" altLang="zh-CN"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2</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1</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TW" sz="1600" i="1">
                        <a:solidFill>
                          <a:srgbClr val="FF0000"/>
                        </a:solidFill>
                        <a:latin typeface="Cambria Math" panose="02040503050406030204" pitchFamily="18" charset="0"/>
                        <a:ea typeface="微软雅黑" panose="020B0503020204020204" charset="-122"/>
                      </a:rPr>
                      <m:t>0</m:t>
                    </m:r>
                    <m:r>
                      <a:rPr lang="en-US" altLang="zh-TW" sz="1600" i="1">
                        <a:solidFill>
                          <a:srgbClr val="FF0000"/>
                        </a:solidFill>
                        <a:latin typeface="Cambria Math" panose="02040503050406030204" pitchFamily="18" charset="0"/>
                        <a:ea typeface="微软雅黑" panose="020B0503020204020204" charset="-122"/>
                      </a:rPr>
                      <m:t>+</m:t>
                    </m:r>
                    <m:r>
                      <a:rPr lang="en-US" altLang="zh-CN" sz="1600" i="1">
                        <a:solidFill>
                          <a:srgbClr val="FF0000"/>
                        </a:solidFill>
                        <a:latin typeface="Cambria Math" panose="02040503050406030204" pitchFamily="18" charset="0"/>
                        <a:ea typeface="微软雅黑" panose="020B0503020204020204" charset="-122"/>
                      </a:rPr>
                      <m:t>0</m:t>
                    </m:r>
                  </m:oMath>
                </a14:m>
                <a:r>
                  <a:rPr lang="en-US" altLang="zh-TW" sz="1600" dirty="0">
                    <a:solidFill>
                      <a:srgbClr val="FF0000"/>
                    </a:solidFill>
                    <a:latin typeface="微软雅黑" panose="020B0503020204020204" charset="-122"/>
                    <a:ea typeface="微软雅黑" panose="020B0503020204020204" charset="-122"/>
                  </a:rPr>
                  <a:t>*(-1)+</a:t>
                </a:r>
                <a:r>
                  <a:rPr lang="en-US" altLang="zh-TW" sz="1600" dirty="0">
                    <a:solidFill>
                      <a:srgbClr val="FF0000"/>
                    </a:solidFill>
                    <a:ea typeface="微软雅黑" panose="020B0503020204020204" charset="-122"/>
                  </a:rPr>
                  <a:t> </a:t>
                </a:r>
                <a14:m>
                  <m:oMath xmlns:m="http://schemas.openxmlformats.org/officeDocument/2006/math">
                    <m:r>
                      <a:rPr lang="en-US" altLang="zh-CN" sz="1600" i="1">
                        <a:solidFill>
                          <a:srgbClr val="FF0000"/>
                        </a:solidFill>
                        <a:latin typeface="Cambria Math" panose="02040503050406030204" pitchFamily="18" charset="0"/>
                        <a:ea typeface="微软雅黑" panose="020B0503020204020204" charset="-122"/>
                      </a:rPr>
                      <m:t>0</m:t>
                    </m:r>
                  </m:oMath>
                </a14:m>
                <a:r>
                  <a:rPr lang="en-US" altLang="zh-TW" sz="1600" dirty="0">
                    <a:solidFill>
                      <a:srgbClr val="FF0000"/>
                    </a:solidFill>
                    <a:latin typeface="微软雅黑" panose="020B0503020204020204" charset="-122"/>
                    <a:ea typeface="微软雅黑" panose="020B0503020204020204" charset="-122"/>
                  </a:rPr>
                  <a:t>*(-2)+</a:t>
                </a:r>
                <a:r>
                  <a:rPr lang="en-US" altLang="zh-TW" sz="1600" dirty="0">
                    <a:solidFill>
                      <a:srgbClr val="FF0000"/>
                    </a:solidFill>
                    <a:ea typeface="微软雅黑" panose="020B0503020204020204" charset="-122"/>
                  </a:rPr>
                  <a:t> </a:t>
                </a:r>
                <a14:m>
                  <m:oMath xmlns:m="http://schemas.openxmlformats.org/officeDocument/2006/math">
                    <m:r>
                      <a:rPr lang="en-US" altLang="zh-CN" sz="1600" i="1">
                        <a:solidFill>
                          <a:srgbClr val="FF0000"/>
                        </a:solidFill>
                        <a:latin typeface="Cambria Math" panose="02040503050406030204" pitchFamily="18" charset="0"/>
                        <a:ea typeface="微软雅黑" panose="020B0503020204020204" charset="-122"/>
                      </a:rPr>
                      <m:t>0</m:t>
                    </m:r>
                  </m:oMath>
                </a14:m>
                <a:r>
                  <a:rPr lang="en-US" altLang="zh-TW" sz="1600" dirty="0">
                    <a:solidFill>
                      <a:srgbClr val="FF0000"/>
                    </a:solidFill>
                    <a:latin typeface="微软雅黑" panose="020B0503020204020204" charset="-122"/>
                    <a:ea typeface="微软雅黑" panose="020B0503020204020204" charset="-122"/>
                  </a:rPr>
                  <a:t>*(-1)</a:t>
                </a:r>
                <a:r>
                  <a:rPr lang="en-US" altLang="zh-CN" sz="1600" dirty="0">
                    <a:solidFill>
                      <a:srgbClr val="FF0000"/>
                    </a:solidFill>
                    <a:latin typeface="微软雅黑" panose="020B0503020204020204" charset="-122"/>
                    <a:ea typeface="微软雅黑" panose="020B0503020204020204" charset="-122"/>
                  </a:rPr>
                  <a:t>=0</a:t>
                </a:r>
                <a:endParaRPr lang="en-US" altLang="zh-CN" sz="1600" dirty="0">
                  <a:solidFill>
                    <a:srgbClr val="FF0000"/>
                  </a:solidFill>
                  <a:latin typeface="微软雅黑" panose="020B0503020204020204" charset="-122"/>
                  <a:ea typeface="微软雅黑" panose="020B0503020204020204" charset="-122"/>
                </a:endParaRPr>
              </a:p>
            </p:txBody>
          </p:sp>
        </mc:Choice>
        <mc:Fallback>
          <p:sp>
            <p:nvSpPr>
              <p:cNvPr id="15" name="文字方塊 55"/>
              <p:cNvSpPr txBox="1">
                <a:spLocks noRot="1" noChangeAspect="1" noMove="1" noResize="1" noEditPoints="1" noAdjustHandles="1" noChangeArrowheads="1" noChangeShapeType="1" noTextEdit="1"/>
              </p:cNvSpPr>
              <p:nvPr/>
            </p:nvSpPr>
            <p:spPr>
              <a:xfrm>
                <a:off x="-16700" y="4758270"/>
                <a:ext cx="11895460" cy="1814830"/>
              </a:xfrm>
              <a:prstGeom prst="rect">
                <a:avLst/>
              </a:prstGeom>
              <a:blipFill rotWithShape="1">
                <a:blip r:embed="rId1"/>
                <a:stretch>
                  <a:fillRect l="2" t="-12" r="4" b="12"/>
                </a:stretch>
              </a:blipFill>
            </p:spPr>
            <p:txBody>
              <a:bodyPr/>
              <a:lstStyle/>
              <a:p>
                <a:r>
                  <a:rPr lang="zh-CN" altLang="en-US">
                    <a:noFill/>
                  </a:rPr>
                  <a:t> </a:t>
                </a:r>
              </a:p>
            </p:txBody>
          </p:sp>
        </mc:Fallback>
      </mc:AlternateContent>
      <p:sp>
        <p:nvSpPr>
          <p:cNvPr id="17" name="椭圆形标注 16"/>
          <p:cNvSpPr/>
          <p:nvPr/>
        </p:nvSpPr>
        <p:spPr>
          <a:xfrm>
            <a:off x="5927872" y="926431"/>
            <a:ext cx="3248476" cy="1140467"/>
          </a:xfrm>
          <a:prstGeom prst="wedgeEllipseCallout">
            <a:avLst>
              <a:gd name="adj1" fmla="val -36347"/>
              <a:gd name="adj2" fmla="val 743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卷积核中的参数需要在训练的过程学习</a:t>
            </a:r>
            <a:endParaRPr lang="zh-CN" altLang="en-US" dirty="0">
              <a:latin typeface="微软雅黑" panose="020B0503020204020204" charset="-122"/>
              <a:ea typeface="微软雅黑" panose="020B0503020204020204" charset="-122"/>
            </a:endParaRPr>
          </a:p>
        </p:txBody>
      </p:sp>
      <p:sp>
        <p:nvSpPr>
          <p:cNvPr id="6" name="矩形 5"/>
          <p:cNvSpPr/>
          <p:nvPr/>
        </p:nvSpPr>
        <p:spPr>
          <a:xfrm>
            <a:off x="5339594" y="3088716"/>
            <a:ext cx="1227892" cy="12322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10042140" y="6219107"/>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1" name="文字方塊 55"/>
          <p:cNvSpPr txBox="1"/>
          <p:nvPr/>
        </p:nvSpPr>
        <p:spPr>
          <a:xfrm>
            <a:off x="1574920" y="2190987"/>
            <a:ext cx="3133670"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en-US" altLang="zh-TW" sz="2000" dirty="0">
              <a:latin typeface="微软雅黑" panose="020B0503020204020204" charset="-122"/>
              <a:ea typeface="微软雅黑" panose="020B0503020204020204" charset="-122"/>
            </a:endParaRPr>
          </a:p>
        </p:txBody>
      </p:sp>
      <p:sp>
        <p:nvSpPr>
          <p:cNvPr id="22" name="文字方塊 55"/>
          <p:cNvSpPr txBox="1"/>
          <p:nvPr/>
        </p:nvSpPr>
        <p:spPr>
          <a:xfrm>
            <a:off x="4646560" y="2194693"/>
            <a:ext cx="2752092"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kernel</a:t>
            </a:r>
            <a:endParaRPr lang="en-US" altLang="zh-CN" sz="2000" dirty="0">
              <a:latin typeface="微软雅黑" panose="020B0503020204020204" charset="-122"/>
              <a:ea typeface="微软雅黑" panose="020B0503020204020204" charset="-122"/>
            </a:endParaRPr>
          </a:p>
        </p:txBody>
      </p:sp>
      <p:sp>
        <p:nvSpPr>
          <p:cNvPr id="23" name="文字方塊 55"/>
          <p:cNvSpPr txBox="1"/>
          <p:nvPr/>
        </p:nvSpPr>
        <p:spPr>
          <a:xfrm>
            <a:off x="7260550" y="219497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en-US" altLang="zh-TW" sz="200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2054253" y="2630968"/>
          <a:ext cx="2160000" cy="2160000"/>
        </p:xfrm>
        <a:graphic>
          <a:graphicData uri="http://schemas.openxmlformats.org/drawingml/2006/table">
            <a:tbl>
              <a:tblPr firstRow="1" bandRow="1">
                <a:tableStyleId>{5C22544A-7EE6-4342-B048-85BDC9FD1C3A}</a:tableStyleId>
              </a:tblPr>
              <a:tblGrid>
                <a:gridCol w="360000"/>
                <a:gridCol w="360000"/>
                <a:gridCol w="360000"/>
                <a:gridCol w="360000"/>
                <a:gridCol w="360000"/>
                <a:gridCol w="360000"/>
              </a:tblGrid>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10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3" name="文本框 2"/>
          <p:cNvSpPr txBox="1"/>
          <p:nvPr/>
        </p:nvSpPr>
        <p:spPr>
          <a:xfrm>
            <a:off x="4653493"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4" name="文本框 3"/>
          <p:cNvSpPr txBox="1"/>
          <p:nvPr/>
        </p:nvSpPr>
        <p:spPr>
          <a:xfrm>
            <a:off x="7092018" y="3449358"/>
            <a:ext cx="390525" cy="521970"/>
          </a:xfrm>
          <a:prstGeom prst="rect">
            <a:avLst/>
          </a:prstGeom>
          <a:noFill/>
        </p:spPr>
        <p:txBody>
          <a:bodyPr wrap="none" rtlCol="0">
            <a:spAutoFit/>
          </a:bodyPr>
          <a:lstStyle/>
          <a:p>
            <a:r>
              <a:rPr kumimoji="1" lang="en-US" altLang="zh-CN" sz="2800" dirty="0"/>
              <a:t>=</a:t>
            </a:r>
            <a:endParaRPr kumimoji="1" lang="zh-CN" altLang="en-US" sz="2800" dirty="0"/>
          </a:p>
        </p:txBody>
      </p:sp>
      <p:graphicFrame>
        <p:nvGraphicFramePr>
          <p:cNvPr id="5" name="表格 4"/>
          <p:cNvGraphicFramePr>
            <a:graphicFrameLocks noGrp="1"/>
          </p:cNvGraphicFramePr>
          <p:nvPr/>
        </p:nvGraphicFramePr>
        <p:xfrm>
          <a:off x="5413540" y="3170968"/>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7" name="表格 6"/>
          <p:cNvGraphicFramePr>
            <a:graphicFrameLocks noGrp="1"/>
          </p:cNvGraphicFramePr>
          <p:nvPr/>
        </p:nvGraphicFramePr>
        <p:xfrm>
          <a:off x="8054699" y="3018716"/>
          <a:ext cx="1440000" cy="1440000"/>
        </p:xfrm>
        <a:graphic>
          <a:graphicData uri="http://schemas.openxmlformats.org/drawingml/2006/table">
            <a:tbl>
              <a:tblPr firstRow="1" bandRow="1">
                <a:tableStyleId>{5C22544A-7EE6-4342-B048-85BDC9FD1C3A}</a:tableStyleId>
              </a:tblPr>
              <a:tblGrid>
                <a:gridCol w="360000"/>
                <a:gridCol w="360000"/>
                <a:gridCol w="360000"/>
                <a:gridCol w="360000"/>
              </a:tblGrid>
              <a:tr h="360000">
                <a:tc>
                  <a:txBody>
                    <a:bodyPr/>
                    <a:lstStyle/>
                    <a:p>
                      <a:pPr algn="ctr"/>
                      <a:r>
                        <a:rPr lang="en-US" altLang="zh-CN" sz="1200" b="0" kern="1200" dirty="0">
                          <a:solidFill>
                            <a:schemeClr val="tx1"/>
                          </a:solidFill>
                          <a:latin typeface="+mn-lt"/>
                          <a:ea typeface="+mn-ea"/>
                          <a:cs typeface="+mn-cs"/>
                        </a:rPr>
                        <a:t>0</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40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0</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sp>
        <p:nvSpPr>
          <p:cNvPr id="8" name="矩形 7"/>
          <p:cNvSpPr/>
          <p:nvPr/>
        </p:nvSpPr>
        <p:spPr>
          <a:xfrm>
            <a:off x="1318090" y="346874"/>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9" name="文本框 8"/>
          <p:cNvSpPr txBox="1"/>
          <p:nvPr/>
        </p:nvSpPr>
        <p:spPr>
          <a:xfrm>
            <a:off x="366297" y="1451925"/>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卷积核</a:t>
            </a:r>
            <a:endParaRPr lang="zh-TW" altLang="en-US" sz="2400" b="1" dirty="0">
              <a:solidFill>
                <a:srgbClr val="CC0099"/>
              </a:solidFill>
              <a:latin typeface="微软雅黑" panose="020B0503020204020204" charset="-122"/>
              <a:ea typeface="微软雅黑" panose="020B0503020204020204" charset="-122"/>
            </a:endParaRPr>
          </a:p>
        </p:txBody>
      </p:sp>
      <p:sp>
        <p:nvSpPr>
          <p:cNvPr id="16" name="文本框 15"/>
          <p:cNvSpPr txBox="1"/>
          <p:nvPr/>
        </p:nvSpPr>
        <p:spPr>
          <a:xfrm>
            <a:off x="10042140" y="6204820"/>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1" name="文字方塊 55"/>
          <p:cNvSpPr txBox="1"/>
          <p:nvPr/>
        </p:nvSpPr>
        <p:spPr>
          <a:xfrm>
            <a:off x="1574920" y="2190987"/>
            <a:ext cx="3133670"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en-US" altLang="zh-TW" sz="2000" dirty="0">
              <a:latin typeface="微软雅黑" panose="020B0503020204020204" charset="-122"/>
              <a:ea typeface="微软雅黑" panose="020B0503020204020204" charset="-122"/>
            </a:endParaRPr>
          </a:p>
        </p:txBody>
      </p:sp>
      <p:sp>
        <p:nvSpPr>
          <p:cNvPr id="22" name="文字方塊 55"/>
          <p:cNvSpPr txBox="1"/>
          <p:nvPr/>
        </p:nvSpPr>
        <p:spPr>
          <a:xfrm>
            <a:off x="4646560" y="2194693"/>
            <a:ext cx="2752092"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kernel</a:t>
            </a:r>
            <a:endParaRPr lang="en-US" altLang="zh-CN" sz="2000" dirty="0">
              <a:latin typeface="微软雅黑" panose="020B0503020204020204" charset="-122"/>
              <a:ea typeface="微软雅黑" panose="020B0503020204020204" charset="-122"/>
            </a:endParaRPr>
          </a:p>
        </p:txBody>
      </p:sp>
      <p:sp>
        <p:nvSpPr>
          <p:cNvPr id="23" name="文字方塊 55"/>
          <p:cNvSpPr txBox="1"/>
          <p:nvPr/>
        </p:nvSpPr>
        <p:spPr>
          <a:xfrm>
            <a:off x="7260550" y="219497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en-US" altLang="zh-TW" sz="2000" dirty="0">
              <a:latin typeface="微软雅黑" panose="020B0503020204020204" charset="-122"/>
              <a:ea typeface="微软雅黑" panose="020B0503020204020204" charset="-122"/>
            </a:endParaRPr>
          </a:p>
        </p:txBody>
      </p:sp>
      <mc:AlternateContent xmlns:mc="http://schemas.openxmlformats.org/markup-compatibility/2006">
        <mc:Choice xmlns:a14="http://schemas.microsoft.com/office/drawing/2010/main" Requires="a14">
          <p:sp>
            <p:nvSpPr>
              <p:cNvPr id="18" name="矩形 17"/>
              <p:cNvSpPr/>
              <p:nvPr/>
            </p:nvSpPr>
            <p:spPr>
              <a:xfrm>
                <a:off x="999194" y="5002650"/>
                <a:ext cx="5939879" cy="1322070"/>
              </a:xfrm>
              <a:prstGeom prst="rect">
                <a:avLst/>
              </a:prstGeom>
            </p:spPr>
            <p:txBody>
              <a:bodyPr wrap="square">
                <a:spAutoFit/>
              </a:bodyPr>
              <a:lstStyle/>
              <a:p>
                <a:r>
                  <a:rPr lang="en-US" altLang="zh-CN" sz="2000" dirty="0">
                    <a:latin typeface="微软雅黑" panose="020B0503020204020204" charset="-122"/>
                    <a:ea typeface="微软雅黑" panose="020B0503020204020204" charset="-122"/>
                    <a:cs typeface="微软雅黑" panose="020B0503020204020204" charset="-122"/>
                  </a:rPr>
                  <a:t>	image</a:t>
                </a: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size=</a:t>
                </a:r>
                <a:r>
                  <a:rPr lang="zh-CN" altLang="en-US" sz="2000" dirty="0">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en-US" altLang="zh-CN" sz="2000" i="1">
                            <a:latin typeface="Cambria Math" panose="02040503050406030204" pitchFamily="18" charset="0"/>
                            <a:ea typeface="微软雅黑" panose="020B0503020204020204" charset="-122"/>
                            <a:cs typeface="微软雅黑" panose="020B0503020204020204" charset="-122"/>
                          </a:rPr>
                        </m:ctrlPr>
                      </m:sSubPr>
                      <m:e>
                        <m:r>
                          <a:rPr lang="en-US" altLang="zh-CN" sz="2000" i="1">
                            <a:latin typeface="Cambria Math" panose="02040503050406030204" pitchFamily="18" charset="0"/>
                            <a:ea typeface="微软雅黑" panose="020B0503020204020204" charset="-122"/>
                            <a:cs typeface="微软雅黑" panose="020B0503020204020204" charset="-122"/>
                          </a:rPr>
                          <m:t>𝑤</m:t>
                        </m:r>
                      </m:e>
                      <m:sub>
                        <m:r>
                          <a:rPr lang="en-US" altLang="zh-CN" sz="2000" i="1">
                            <a:latin typeface="Cambria Math" panose="02040503050406030204" pitchFamily="18" charset="0"/>
                            <a:ea typeface="微软雅黑" panose="020B0503020204020204" charset="-122"/>
                            <a:cs typeface="微软雅黑" panose="020B0503020204020204" charset="-122"/>
                          </a:rPr>
                          <m:t>𝐼</m:t>
                        </m:r>
                      </m:sub>
                    </m:sSub>
                    <m:r>
                      <a:rPr lang="en-US" altLang="zh-CN" sz="2000" i="1">
                        <a:latin typeface="Cambria Math" panose="02040503050406030204" pitchFamily="18" charset="0"/>
                        <a:ea typeface="微软雅黑" panose="020B0503020204020204" charset="-122"/>
                        <a:cs typeface="微软雅黑" panose="020B0503020204020204" charset="-122"/>
                      </a:rPr>
                      <m:t>×</m:t>
                    </m:r>
                    <m:r>
                      <a:rPr lang="zh-CN" altLang="en-US" sz="2000" i="1">
                        <a:latin typeface="Cambria Math" panose="02040503050406030204" pitchFamily="18" charset="0"/>
                        <a:ea typeface="微软雅黑" panose="020B0503020204020204" charset="-122"/>
                        <a:cs typeface="微软雅黑" panose="020B0503020204020204" charset="-122"/>
                      </a:rPr>
                      <m:t> </m:t>
                    </m:r>
                    <m:sSub>
                      <m:sSubPr>
                        <m:ctrlPr>
                          <a:rPr lang="en-US" altLang="zh-CN" sz="2000" i="1">
                            <a:latin typeface="Cambria Math" panose="02040503050406030204" pitchFamily="18" charset="0"/>
                            <a:ea typeface="微软雅黑" panose="020B0503020204020204" charset="-122"/>
                            <a:cs typeface="微软雅黑" panose="020B0503020204020204" charset="-122"/>
                          </a:rPr>
                        </m:ctrlPr>
                      </m:sSubPr>
                      <m:e>
                        <m:r>
                          <a:rPr lang="en-US" altLang="zh-CN" sz="2000" i="1">
                            <a:latin typeface="Cambria Math" panose="02040503050406030204" pitchFamily="18" charset="0"/>
                            <a:ea typeface="微软雅黑" panose="020B0503020204020204" charset="-122"/>
                            <a:cs typeface="微软雅黑" panose="020B0503020204020204" charset="-122"/>
                          </a:rPr>
                          <m:t>ℎ</m:t>
                        </m:r>
                      </m:e>
                      <m:sub>
                        <m:r>
                          <a:rPr lang="en-US" altLang="zh-CN" sz="2000" i="1">
                            <a:latin typeface="Cambria Math" panose="02040503050406030204" pitchFamily="18" charset="0"/>
                            <a:ea typeface="微软雅黑" panose="020B0503020204020204" charset="-122"/>
                            <a:cs typeface="微软雅黑" panose="020B0503020204020204" charset="-122"/>
                          </a:rPr>
                          <m:t>𝐼</m:t>
                        </m:r>
                      </m:sub>
                    </m:sSub>
                  </m:oMath>
                </a14:m>
                <a:r>
                  <a:rPr lang="en-US" altLang="zh-CN" sz="2000" dirty="0">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 </a:t>
                </a:r>
                <a:endParaRPr lang="en-US" altLang="zh-CN" sz="2000" dirty="0">
                  <a:latin typeface="微软雅黑" panose="020B0503020204020204" charset="-122"/>
                  <a:ea typeface="微软雅黑" panose="020B0503020204020204" charset="-122"/>
                  <a:cs typeface="微软雅黑" panose="020B0503020204020204" charset="-122"/>
                </a:endParaRPr>
              </a:p>
              <a:p>
                <a:r>
                  <a:rPr lang="en-US" altLang="zh-CN" sz="2000" dirty="0">
                    <a:latin typeface="微软雅黑" panose="020B0503020204020204" charset="-122"/>
                    <a:ea typeface="微软雅黑" panose="020B0503020204020204" charset="-122"/>
                    <a:cs typeface="微软雅黑" panose="020B0503020204020204" charset="-122"/>
                  </a:rPr>
                  <a:t>	kernel</a:t>
                </a:r>
                <a:r>
                  <a:rPr lang="zh-CN" altLang="en-US" sz="2000" dirty="0">
                    <a:latin typeface="微软雅黑" panose="020B0503020204020204" charset="-122"/>
                    <a:ea typeface="微软雅黑" panose="020B0503020204020204" charset="-122"/>
                    <a:cs typeface="微软雅黑" panose="020B0503020204020204" charset="-122"/>
                  </a:rPr>
                  <a:t> </a:t>
                </a:r>
                <a:r>
                  <a:rPr lang="en-US" altLang="zh-CN" sz="2000" dirty="0">
                    <a:latin typeface="微软雅黑" panose="020B0503020204020204" charset="-122"/>
                    <a:ea typeface="微软雅黑" panose="020B0503020204020204" charset="-122"/>
                    <a:cs typeface="微软雅黑" panose="020B0503020204020204" charset="-122"/>
                  </a:rPr>
                  <a:t>size=</a:t>
                </a:r>
                <a:r>
                  <a:rPr lang="zh-CN" altLang="en-US" sz="2000" dirty="0">
                    <a:latin typeface="微软雅黑" panose="020B0503020204020204" charset="-122"/>
                    <a:ea typeface="微软雅黑" panose="020B0503020204020204" charset="-122"/>
                    <a:cs typeface="微软雅黑" panose="020B0503020204020204" charset="-122"/>
                  </a:rPr>
                  <a:t> </a:t>
                </a:r>
                <a14:m>
                  <m:oMath xmlns:m="http://schemas.openxmlformats.org/officeDocument/2006/math">
                    <m:sSub>
                      <m:sSubPr>
                        <m:ctrlPr>
                          <a:rPr lang="en-US" altLang="zh-CN" sz="2000" i="1">
                            <a:latin typeface="Cambria Math" panose="02040503050406030204" pitchFamily="18" charset="0"/>
                            <a:ea typeface="微软雅黑" panose="020B0503020204020204" charset="-122"/>
                            <a:cs typeface="微软雅黑" panose="020B0503020204020204" charset="-122"/>
                          </a:rPr>
                        </m:ctrlPr>
                      </m:sSubPr>
                      <m:e>
                        <m:r>
                          <a:rPr lang="en-US" altLang="zh-CN" sz="2000" i="1">
                            <a:latin typeface="Cambria Math" panose="02040503050406030204" pitchFamily="18" charset="0"/>
                            <a:ea typeface="微软雅黑" panose="020B0503020204020204" charset="-122"/>
                            <a:cs typeface="微软雅黑" panose="020B0503020204020204" charset="-122"/>
                          </a:rPr>
                          <m:t>𝑤</m:t>
                        </m:r>
                      </m:e>
                      <m:sub>
                        <m:r>
                          <a:rPr lang="en-US" altLang="zh-CN" sz="2000" b="0" i="1" smtClean="0">
                            <a:latin typeface="Cambria Math" panose="02040503050406030204" pitchFamily="18" charset="0"/>
                            <a:ea typeface="微软雅黑" panose="020B0503020204020204" charset="-122"/>
                            <a:cs typeface="微软雅黑" panose="020B0503020204020204" charset="-122"/>
                          </a:rPr>
                          <m:t>𝑘</m:t>
                        </m:r>
                      </m:sub>
                    </m:sSub>
                    <m:r>
                      <a:rPr lang="en-US" altLang="zh-CN" sz="2000" i="1">
                        <a:latin typeface="Cambria Math" panose="02040503050406030204" pitchFamily="18" charset="0"/>
                        <a:ea typeface="微软雅黑" panose="020B0503020204020204" charset="-122"/>
                        <a:cs typeface="微软雅黑" panose="020B0503020204020204" charset="-122"/>
                      </a:rPr>
                      <m:t>×</m:t>
                    </m:r>
                    <m:r>
                      <a:rPr lang="zh-CN" altLang="en-US" sz="2000" i="1">
                        <a:latin typeface="Cambria Math" panose="02040503050406030204" pitchFamily="18" charset="0"/>
                        <a:ea typeface="微软雅黑" panose="020B0503020204020204" charset="-122"/>
                        <a:cs typeface="微软雅黑" panose="020B0503020204020204" charset="-122"/>
                      </a:rPr>
                      <m:t> </m:t>
                    </m:r>
                    <m:sSub>
                      <m:sSubPr>
                        <m:ctrlPr>
                          <a:rPr lang="en-US" altLang="zh-CN" sz="2000" i="1">
                            <a:latin typeface="Cambria Math" panose="02040503050406030204" pitchFamily="18" charset="0"/>
                            <a:ea typeface="微软雅黑" panose="020B0503020204020204" charset="-122"/>
                            <a:cs typeface="微软雅黑" panose="020B0503020204020204" charset="-122"/>
                          </a:rPr>
                        </m:ctrlPr>
                      </m:sSubPr>
                      <m:e>
                        <m:r>
                          <a:rPr lang="en-US" altLang="zh-CN" sz="2000" i="1">
                            <a:latin typeface="Cambria Math" panose="02040503050406030204" pitchFamily="18" charset="0"/>
                            <a:ea typeface="微软雅黑" panose="020B0503020204020204" charset="-122"/>
                            <a:cs typeface="微软雅黑" panose="020B0503020204020204" charset="-122"/>
                          </a:rPr>
                          <m:t>ℎ</m:t>
                        </m:r>
                      </m:e>
                      <m:sub>
                        <m:r>
                          <a:rPr lang="en-US" altLang="zh-CN" sz="2000" b="0" i="1" smtClean="0">
                            <a:latin typeface="Cambria Math" panose="02040503050406030204" pitchFamily="18" charset="0"/>
                            <a:ea typeface="微软雅黑" panose="020B0503020204020204" charset="-122"/>
                            <a:cs typeface="微软雅黑" panose="020B0503020204020204" charset="-122"/>
                          </a:rPr>
                          <m:t>𝑘</m:t>
                        </m:r>
                      </m:sub>
                    </m:sSub>
                    <m:r>
                      <a:rPr lang="en-US" altLang="zh-CN" sz="2000" b="0" i="1" smtClean="0">
                        <a:latin typeface="Cambria Math" panose="02040503050406030204" pitchFamily="18" charset="0"/>
                        <a:ea typeface="微软雅黑" panose="020B0503020204020204" charset="-122"/>
                        <a:cs typeface="微软雅黑" panose="020B0503020204020204" charset="-122"/>
                      </a:rPr>
                      <m:t>;</m:t>
                    </m:r>
                  </m:oMath>
                </a14:m>
                <a:r>
                  <a:rPr lang="en-US" altLang="zh-CN" sz="2000" dirty="0">
                    <a:latin typeface="微软雅黑" panose="020B0503020204020204" charset="-122"/>
                    <a:ea typeface="微软雅黑" panose="020B0503020204020204" charset="-122"/>
                  </a:rPr>
                  <a:t>	</a:t>
                </a:r>
                <a:endParaRPr lang="en-US" altLang="zh-CN"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	stride=1</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stride</a:t>
                </a:r>
                <a:r>
                  <a:rPr lang="zh-CN" altLang="en-US" sz="2000" dirty="0">
                    <a:latin typeface="微软雅黑" panose="020B0503020204020204" charset="-122"/>
                    <a:ea typeface="微软雅黑" panose="020B0503020204020204" charset="-122"/>
                  </a:rPr>
                  <a:t>为卷积窗口移动的步长</a:t>
                </a:r>
                <a:r>
                  <a:rPr lang="en-US" altLang="zh-CN" sz="2000" dirty="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marL="914400" lvl="5"/>
                <a:endParaRPr lang="en-US" altLang="zh-CN" sz="2000" dirty="0">
                  <a:solidFill>
                    <a:srgbClr val="FF0000"/>
                  </a:solidFill>
                  <a:latin typeface="微软雅黑" panose="020B0503020204020204" charset="-122"/>
                  <a:ea typeface="微软雅黑" panose="020B0503020204020204" charset="-122"/>
                </a:endParaRPr>
              </a:p>
            </p:txBody>
          </p:sp>
        </mc:Choice>
        <mc:Fallback>
          <p:sp>
            <p:nvSpPr>
              <p:cNvPr id="18" name="矩形 17"/>
              <p:cNvSpPr>
                <a:spLocks noRot="1" noChangeAspect="1" noMove="1" noResize="1" noEditPoints="1" noAdjustHandles="1" noChangeArrowheads="1" noChangeShapeType="1" noTextEdit="1"/>
              </p:cNvSpPr>
              <p:nvPr/>
            </p:nvSpPr>
            <p:spPr>
              <a:xfrm>
                <a:off x="999194" y="5002650"/>
                <a:ext cx="5939879" cy="1322070"/>
              </a:xfrm>
              <a:prstGeom prst="rect">
                <a:avLst/>
              </a:prstGeom>
              <a:blipFill rotWithShape="1">
                <a:blip r:embed="rId1"/>
                <a:stretch>
                  <a:fillRect l="-6" t="-9" r="7"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6703403" y="4997778"/>
                <a:ext cx="5007690" cy="848360"/>
              </a:xfrm>
              <a:prstGeom prst="rect">
                <a:avLst/>
              </a:prstGeom>
            </p:spPr>
            <p:txBody>
              <a:bodyPr wrap="square">
                <a:spAutoFit/>
              </a:bodyPr>
              <a:lstStyle/>
              <a:p>
                <a:pPr marL="914400" lvl="5"/>
                <a:r>
                  <a:rPr lang="en-US" altLang="zh-CN" sz="2000" dirty="0">
                    <a:solidFill>
                      <a:srgbClr val="FF0000"/>
                    </a:solidFill>
                    <a:latin typeface="微软雅黑" panose="020B0503020204020204" charset="-122"/>
                    <a:ea typeface="微软雅黑" panose="020B0503020204020204" charset="-122"/>
                  </a:rPr>
                  <a:t>f</a:t>
                </a:r>
                <a:r>
                  <a:rPr lang="en-US" altLang="zh-TW" sz="2000" dirty="0">
                    <a:solidFill>
                      <a:srgbClr val="FF0000"/>
                    </a:solidFill>
                    <a:latin typeface="微软雅黑" panose="020B0503020204020204" charset="-122"/>
                    <a:ea typeface="微软雅黑" panose="020B0503020204020204" charset="-122"/>
                  </a:rPr>
                  <a:t>eature map</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size</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a:t>
                </a:r>
                <a14:m>
                  <m:oMath xmlns:m="http://schemas.openxmlformats.org/officeDocument/2006/math">
                    <m:sSub>
                      <m:sSubPr>
                        <m:ctrlP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ctrlPr>
                      </m:sSubPr>
                      <m:e>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𝑤</m:t>
                        </m:r>
                      </m:e>
                      <m:sub>
                        <m:r>
                          <a:rPr lang="en-US" altLang="zh-CN" sz="2000" b="0" i="1" smtClean="0">
                            <a:solidFill>
                              <a:srgbClr val="FF0000"/>
                            </a:solidFill>
                            <a:latin typeface="Cambria Math" panose="02040503050406030204" pitchFamily="18" charset="0"/>
                            <a:ea typeface="微软雅黑" panose="020B0503020204020204" charset="-122"/>
                            <a:cs typeface="微软雅黑" panose="020B0503020204020204" charset="-122"/>
                          </a:rPr>
                          <m:t>𝑓</m:t>
                        </m:r>
                      </m:sub>
                    </m:sSub>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m:t>
                    </m:r>
                    <m:r>
                      <a:rPr lang="zh-CN" altLang="en-US" sz="2000" i="1">
                        <a:solidFill>
                          <a:srgbClr val="FF0000"/>
                        </a:solidFill>
                        <a:latin typeface="Cambria Math" panose="02040503050406030204" pitchFamily="18" charset="0"/>
                        <a:ea typeface="微软雅黑" panose="020B0503020204020204" charset="-122"/>
                        <a:cs typeface="微软雅黑" panose="020B0503020204020204" charset="-122"/>
                      </a:rPr>
                      <m:t> </m:t>
                    </m:r>
                    <m:sSub>
                      <m:sSubPr>
                        <m:ctrlP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ctrlPr>
                      </m:sSubPr>
                      <m:e>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ℎ</m:t>
                        </m:r>
                      </m:e>
                      <m:sub>
                        <m:r>
                          <a:rPr lang="en-US" altLang="zh-CN" sz="2000" b="0" i="1" smtClean="0">
                            <a:solidFill>
                              <a:srgbClr val="FF0000"/>
                            </a:solidFill>
                            <a:latin typeface="Cambria Math" panose="02040503050406030204" pitchFamily="18" charset="0"/>
                            <a:ea typeface="微软雅黑" panose="020B0503020204020204" charset="-122"/>
                            <a:cs typeface="微软雅黑" panose="020B0503020204020204" charset="-122"/>
                          </a:rPr>
                          <m:t>𝑓</m:t>
                        </m:r>
                      </m:sub>
                    </m:sSub>
                  </m:oMath>
                </a14:m>
                <a:r>
                  <a:rPr lang="en-US" altLang="zh-CN" sz="2000" dirty="0">
                    <a:solidFill>
                      <a:srgbClr val="FF0000"/>
                    </a:solidFill>
                    <a:latin typeface="微软雅黑" panose="020B0503020204020204" charset="-122"/>
                    <a:ea typeface="微软雅黑" panose="020B0503020204020204" charset="-122"/>
                  </a:rPr>
                  <a:t>,</a:t>
                </a:r>
                <a:endParaRPr lang="en-US" altLang="zh-CN" sz="2000" dirty="0">
                  <a:solidFill>
                    <a:srgbClr val="FF0000"/>
                  </a:solidFill>
                  <a:latin typeface="微软雅黑" panose="020B0503020204020204" charset="-122"/>
                  <a:ea typeface="微软雅黑" panose="020B0503020204020204" charset="-122"/>
                </a:endParaRPr>
              </a:p>
              <a:p>
                <a:pPr marL="914400" lvl="5"/>
                <a:r>
                  <a:rPr lang="zh-CN" altLang="en-US" sz="2000" dirty="0">
                    <a:solidFill>
                      <a:srgbClr val="FF0000"/>
                    </a:solidFill>
                    <a:latin typeface="微软雅黑" panose="020B0503020204020204" charset="-122"/>
                    <a:ea typeface="微软雅黑" panose="020B0503020204020204" charset="-122"/>
                  </a:rPr>
                  <a:t>其中</a:t>
                </a:r>
                <a14:m>
                  <m:oMath xmlns:m="http://schemas.openxmlformats.org/officeDocument/2006/math">
                    <m:sSub>
                      <m:sSubPr>
                        <m:ctrlP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ctrlPr>
                      </m:sSubPr>
                      <m:e>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𝑤</m:t>
                        </m:r>
                      </m:e>
                      <m:sub>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𝑓</m:t>
                        </m:r>
                      </m:sub>
                    </m:sSub>
                  </m:oMath>
                </a14:m>
                <a:r>
                  <a:rPr lang="en-US" altLang="zh-CN" sz="2000" dirty="0">
                    <a:solidFill>
                      <a:srgbClr val="FF0000"/>
                    </a:solidFill>
                    <a:latin typeface="微软雅黑" panose="020B0503020204020204" charset="-122"/>
                    <a:ea typeface="微软雅黑" panose="020B0503020204020204" charset="-122"/>
                  </a:rPr>
                  <a:t>=</a:t>
                </a:r>
                <a14:m>
                  <m:oMath xmlns:m="http://schemas.openxmlformats.org/officeDocument/2006/math">
                    <m:f>
                      <m:fPr>
                        <m:ctrlPr>
                          <a:rPr lang="en-US" altLang="zh-CN" sz="2000" b="0" i="1" dirty="0" smtClean="0">
                            <a:solidFill>
                              <a:srgbClr val="FF0000"/>
                            </a:solidFill>
                            <a:latin typeface="Cambria Math" panose="02040503050406030204" pitchFamily="18" charset="0"/>
                            <a:ea typeface="微软雅黑" panose="020B0503020204020204" charset="-122"/>
                            <a:cs typeface="微软雅黑" panose="020B0503020204020204" charset="-122"/>
                          </a:rPr>
                        </m:ctrlPr>
                      </m:fPr>
                      <m:num>
                        <m:sSub>
                          <m:sSubPr>
                            <m:ctrlP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ctrlPr>
                          </m:sSubPr>
                          <m:e>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𝑤</m:t>
                            </m:r>
                          </m:e>
                          <m:sub>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𝐼</m:t>
                            </m:r>
                          </m:sub>
                        </m:sSub>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m:t>
                        </m:r>
                        <m:sSub>
                          <m:sSubPr>
                            <m:ctrlP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ctrlPr>
                          </m:sSubPr>
                          <m:e>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𝑤</m:t>
                            </m:r>
                          </m:e>
                          <m:sub>
                            <m:r>
                              <a:rPr lang="en-US" altLang="zh-CN" sz="2000" b="0" i="1" smtClean="0">
                                <a:solidFill>
                                  <a:srgbClr val="FF0000"/>
                                </a:solidFill>
                                <a:latin typeface="Cambria Math" panose="02040503050406030204" pitchFamily="18" charset="0"/>
                                <a:ea typeface="微软雅黑" panose="020B0503020204020204" charset="-122"/>
                                <a:cs typeface="微软雅黑" panose="020B0503020204020204" charset="-122"/>
                              </a:rPr>
                              <m:t>𝑘</m:t>
                            </m:r>
                          </m:sub>
                        </m:sSub>
                      </m:num>
                      <m:den>
                        <m:r>
                          <a:rPr lang="en-US" altLang="zh-CN" sz="2000" b="0" i="1" dirty="0" smtClean="0">
                            <a:solidFill>
                              <a:srgbClr val="FF0000"/>
                            </a:solidFill>
                            <a:latin typeface="Cambria Math" panose="02040503050406030204" pitchFamily="18" charset="0"/>
                            <a:ea typeface="微软雅黑" panose="020B0503020204020204" charset="-122"/>
                          </a:rPr>
                          <m:t>𝑠𝑡𝑟𝑖𝑑𝑒</m:t>
                        </m:r>
                      </m:den>
                    </m:f>
                    <m:r>
                      <a:rPr lang="en-US" altLang="zh-CN" sz="2000" b="0" i="1" dirty="0" smtClean="0">
                        <a:solidFill>
                          <a:srgbClr val="FF0000"/>
                        </a:solidFill>
                        <a:latin typeface="Cambria Math" panose="02040503050406030204" pitchFamily="18" charset="0"/>
                        <a:ea typeface="微软雅黑" panose="020B0503020204020204" charset="-122"/>
                      </a:rPr>
                      <m:t>+</m:t>
                    </m:r>
                    <m:r>
                      <a:rPr lang="en-US" altLang="zh-CN" sz="2000" b="0" i="1" dirty="0" smtClean="0">
                        <a:solidFill>
                          <a:srgbClr val="FF0000"/>
                        </a:solidFill>
                        <a:latin typeface="Cambria Math" panose="02040503050406030204" pitchFamily="18" charset="0"/>
                        <a:ea typeface="微软雅黑" panose="020B0503020204020204" charset="-122"/>
                      </a:rPr>
                      <m:t>1</m:t>
                    </m:r>
                  </m:oMath>
                </a14:m>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a:t>
                </a:r>
                <a:r>
                  <a:rPr lang="en-US" altLang="zh-CN" sz="2000" dirty="0">
                    <a:solidFill>
                      <a:srgbClr val="FF0000"/>
                    </a:solidFill>
                    <a:ea typeface="微软雅黑" panose="020B0503020204020204" charset="-122"/>
                    <a:cs typeface="微软雅黑" panose="020B0503020204020204" charset="-122"/>
                  </a:rPr>
                  <a:t> </a:t>
                </a:r>
                <a14:m>
                  <m:oMath xmlns:m="http://schemas.openxmlformats.org/officeDocument/2006/math">
                    <m:sSub>
                      <m:sSubPr>
                        <m:ctrlP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ctrlPr>
                      </m:sSubPr>
                      <m:e>
                        <m:r>
                          <a:rPr lang="en-US" altLang="zh-CN" sz="2000" b="0" i="1" smtClean="0">
                            <a:solidFill>
                              <a:srgbClr val="FF0000"/>
                            </a:solidFill>
                            <a:latin typeface="Cambria Math" panose="02040503050406030204" pitchFamily="18" charset="0"/>
                            <a:ea typeface="微软雅黑" panose="020B0503020204020204" charset="-122"/>
                            <a:cs typeface="微软雅黑" panose="020B0503020204020204" charset="-122"/>
                          </a:rPr>
                          <m:t>ℎ</m:t>
                        </m:r>
                      </m:e>
                      <m:sub>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𝑓</m:t>
                        </m:r>
                      </m:sub>
                    </m:sSub>
                  </m:oMath>
                </a14:m>
                <a:r>
                  <a:rPr lang="en-US" altLang="zh-CN" sz="2000" dirty="0">
                    <a:solidFill>
                      <a:srgbClr val="FF0000"/>
                    </a:solidFill>
                    <a:latin typeface="微软雅黑" panose="020B0503020204020204" charset="-122"/>
                    <a:ea typeface="微软雅黑" panose="020B0503020204020204" charset="-122"/>
                  </a:rPr>
                  <a:t>=</a:t>
                </a:r>
                <a14:m>
                  <m:oMath xmlns:m="http://schemas.openxmlformats.org/officeDocument/2006/math">
                    <m:f>
                      <m:fPr>
                        <m:ctrlPr>
                          <a:rPr lang="en-US" altLang="zh-CN" sz="2000" i="1" dirty="0">
                            <a:solidFill>
                              <a:srgbClr val="FF0000"/>
                            </a:solidFill>
                            <a:latin typeface="Cambria Math" panose="02040503050406030204" pitchFamily="18" charset="0"/>
                            <a:ea typeface="微软雅黑" panose="020B0503020204020204" charset="-122"/>
                            <a:cs typeface="微软雅黑" panose="020B0503020204020204" charset="-122"/>
                          </a:rPr>
                        </m:ctrlPr>
                      </m:fPr>
                      <m:num>
                        <m:sSub>
                          <m:sSubPr>
                            <m:ctrlP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ctrlPr>
                          </m:sSubPr>
                          <m:e>
                            <m:r>
                              <a:rPr lang="en-US" altLang="zh-CN" sz="2000" b="0" i="1" smtClean="0">
                                <a:solidFill>
                                  <a:srgbClr val="FF0000"/>
                                </a:solidFill>
                                <a:latin typeface="Cambria Math" panose="02040503050406030204" pitchFamily="18" charset="0"/>
                                <a:ea typeface="微软雅黑" panose="020B0503020204020204" charset="-122"/>
                                <a:cs typeface="微软雅黑" panose="020B0503020204020204" charset="-122"/>
                              </a:rPr>
                              <m:t>ℎ</m:t>
                            </m:r>
                          </m:e>
                          <m:sub>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𝐼</m:t>
                            </m:r>
                          </m:sub>
                        </m:sSub>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m:t>
                        </m:r>
                        <m:sSub>
                          <m:sSubPr>
                            <m:ctrlP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ctrlPr>
                          </m:sSubPr>
                          <m:e>
                            <m:r>
                              <a:rPr lang="en-US" altLang="zh-CN" sz="2000" b="0" i="1" smtClean="0">
                                <a:solidFill>
                                  <a:srgbClr val="FF0000"/>
                                </a:solidFill>
                                <a:latin typeface="Cambria Math" panose="02040503050406030204" pitchFamily="18" charset="0"/>
                                <a:ea typeface="微软雅黑" panose="020B0503020204020204" charset="-122"/>
                                <a:cs typeface="微软雅黑" panose="020B0503020204020204" charset="-122"/>
                              </a:rPr>
                              <m:t>ℎ</m:t>
                            </m:r>
                          </m:e>
                          <m:sub>
                            <m:r>
                              <a:rPr lang="en-US" altLang="zh-CN" sz="2000" i="1">
                                <a:solidFill>
                                  <a:srgbClr val="FF0000"/>
                                </a:solidFill>
                                <a:latin typeface="Cambria Math" panose="02040503050406030204" pitchFamily="18" charset="0"/>
                                <a:ea typeface="微软雅黑" panose="020B0503020204020204" charset="-122"/>
                                <a:cs typeface="微软雅黑" panose="020B0503020204020204" charset="-122"/>
                              </a:rPr>
                              <m:t>𝑘</m:t>
                            </m:r>
                          </m:sub>
                        </m:sSub>
                      </m:num>
                      <m:den>
                        <m:r>
                          <a:rPr lang="en-US" altLang="zh-CN" sz="2000" i="1" dirty="0">
                            <a:solidFill>
                              <a:srgbClr val="FF0000"/>
                            </a:solidFill>
                            <a:latin typeface="Cambria Math" panose="02040503050406030204" pitchFamily="18" charset="0"/>
                            <a:ea typeface="微软雅黑" panose="020B0503020204020204" charset="-122"/>
                          </a:rPr>
                          <m:t>𝑠𝑡𝑟𝑖𝑑𝑒</m:t>
                        </m:r>
                      </m:den>
                    </m:f>
                    <m:r>
                      <a:rPr lang="en-US" altLang="zh-CN" sz="2000" i="1" dirty="0">
                        <a:solidFill>
                          <a:srgbClr val="FF0000"/>
                        </a:solidFill>
                        <a:latin typeface="Cambria Math" panose="02040503050406030204" pitchFamily="18" charset="0"/>
                        <a:ea typeface="微软雅黑" panose="020B0503020204020204" charset="-122"/>
                      </a:rPr>
                      <m:t>+</m:t>
                    </m:r>
                    <m:r>
                      <a:rPr lang="en-US" altLang="zh-CN" sz="2000" i="1" dirty="0">
                        <a:solidFill>
                          <a:srgbClr val="FF0000"/>
                        </a:solidFill>
                        <a:latin typeface="Cambria Math" panose="02040503050406030204" pitchFamily="18" charset="0"/>
                        <a:ea typeface="微软雅黑" panose="020B0503020204020204" charset="-122"/>
                      </a:rPr>
                      <m:t>1</m:t>
                    </m:r>
                  </m:oMath>
                </a14:m>
                <a:r>
                  <a:rPr lang="zh-CN" altLang="en-US" sz="2000" dirty="0">
                    <a:solidFill>
                      <a:srgbClr val="FF0000"/>
                    </a:solidFill>
                    <a:latin typeface="微软雅黑" panose="020B0503020204020204" charset="-122"/>
                    <a:ea typeface="微软雅黑" panose="020B0503020204020204" charset="-122"/>
                  </a:rPr>
                  <a:t> </a:t>
                </a:r>
                <a:endParaRPr lang="en-US" altLang="zh-CN" sz="2000" dirty="0">
                  <a:solidFill>
                    <a:srgbClr val="FF0000"/>
                  </a:solidFill>
                  <a:latin typeface="微软雅黑" panose="020B0503020204020204" charset="-122"/>
                  <a:ea typeface="微软雅黑" panose="020B0503020204020204" charset="-122"/>
                </a:endParaRPr>
              </a:p>
            </p:txBody>
          </p:sp>
        </mc:Choice>
        <mc:Fallback>
          <p:sp>
            <p:nvSpPr>
              <p:cNvPr id="19" name="矩形 18"/>
              <p:cNvSpPr>
                <a:spLocks noRot="1" noChangeAspect="1" noMove="1" noResize="1" noEditPoints="1" noAdjustHandles="1" noChangeArrowheads="1" noChangeShapeType="1" noTextEdit="1"/>
              </p:cNvSpPr>
              <p:nvPr/>
            </p:nvSpPr>
            <p:spPr>
              <a:xfrm>
                <a:off x="6703403" y="4997778"/>
                <a:ext cx="5007690" cy="848360"/>
              </a:xfrm>
              <a:prstGeom prst="rect">
                <a:avLst/>
              </a:prstGeom>
              <a:blipFill rotWithShape="1">
                <a:blip r:embed="rId2"/>
                <a:stretch>
                  <a:fillRect l="-7" t="-39" r="8" b="39"/>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p:cNvSpPr/>
          <p:nvPr/>
        </p:nvSpPr>
        <p:spPr>
          <a:xfrm>
            <a:off x="9990977" y="2916372"/>
            <a:ext cx="719928" cy="125471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6990019" y="965019"/>
            <a:ext cx="683762" cy="537562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8617805" y="2298032"/>
            <a:ext cx="719928" cy="250256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1262452" y="307718"/>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315087" y="1477412"/>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卷积层</a:t>
            </a:r>
            <a:endParaRPr lang="zh-TW" altLang="en-US" sz="2400" b="1" dirty="0">
              <a:solidFill>
                <a:srgbClr val="CC0099"/>
              </a:solidFill>
              <a:latin typeface="微软雅黑" panose="020B0503020204020204" charset="-122"/>
              <a:ea typeface="微软雅黑" panose="020B0503020204020204" charset="-122"/>
            </a:endParaRPr>
          </a:p>
        </p:txBody>
      </p:sp>
      <p:sp>
        <p:nvSpPr>
          <p:cNvPr id="5" name="文本框 4"/>
          <p:cNvSpPr txBox="1"/>
          <p:nvPr/>
        </p:nvSpPr>
        <p:spPr>
          <a:xfrm>
            <a:off x="2740472"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4577353" y="3407949"/>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mc:Choice>
        <mc:Fallback xmlns="">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r>
                        <a:rPr lang="en-US" altLang="zh-CN" sz="1200" b="0" dirty="0">
                          <a:solidFill>
                            <a:schemeClr val="tx1"/>
                          </a:solidFill>
                        </a:rPr>
                        <a:t>A</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1200" b="0" dirty="0">
                          <a:solidFill>
                            <a:schemeClr val="tx1"/>
                          </a:solidFill>
                        </a:rPr>
                        <a:t>B</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C</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D</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文字方塊 55"/>
          <p:cNvSpPr txBox="1"/>
          <p:nvPr/>
        </p:nvSpPr>
        <p:spPr>
          <a:xfrm>
            <a:off x="3218943" y="2818661"/>
            <a:ext cx="1283151"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a:t>
            </a:r>
            <a:r>
              <a:rPr lang="en-US" altLang="zh-TW" sz="2000" dirty="0">
                <a:latin typeface="微软雅黑" panose="020B0503020204020204" charset="-122"/>
                <a:ea typeface="微软雅黑" panose="020B0503020204020204" charset="-122"/>
              </a:rPr>
              <a:t>ernel</a:t>
            </a:r>
            <a:endParaRPr lang="zh-TW" altLang="en-US" sz="2000" dirty="0">
              <a:latin typeface="微软雅黑" panose="020B0503020204020204" charset="-122"/>
              <a:ea typeface="微软雅黑" panose="020B0503020204020204" charset="-122"/>
            </a:endParaRPr>
          </a:p>
        </p:txBody>
      </p:sp>
      <p:sp>
        <p:nvSpPr>
          <p:cNvPr id="10" name="文字方塊 55"/>
          <p:cNvSpPr txBox="1"/>
          <p:nvPr/>
        </p:nvSpPr>
        <p:spPr>
          <a:xfrm>
            <a:off x="4193380" y="282023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a:t>
            </a:r>
            <a:endParaRPr lang="zh-TW" altLang="en-US" sz="2000" dirty="0">
              <a:latin typeface="微软雅黑" panose="020B0503020204020204" charset="-122"/>
              <a:ea typeface="微软雅黑" panose="020B0503020204020204" charset="-122"/>
            </a:endParaRPr>
          </a:p>
        </p:txBody>
      </p:sp>
      <p:sp>
        <p:nvSpPr>
          <p:cNvPr id="12" name="文字方塊 55"/>
          <p:cNvSpPr txBox="1"/>
          <p:nvPr/>
        </p:nvSpPr>
        <p:spPr>
          <a:xfrm>
            <a:off x="315087" y="2818661"/>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13" name="橢圓 17"/>
          <p:cNvSpPr/>
          <p:nvPr/>
        </p:nvSpPr>
        <p:spPr>
          <a:xfrm>
            <a:off x="7052369" y="278102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4</a:t>
            </a:r>
            <a:endParaRPr lang="zh-TW" altLang="en-US" dirty="0">
              <a:latin typeface="微软雅黑" panose="020B0503020204020204" charset="-122"/>
              <a:ea typeface="微软雅黑" panose="020B0503020204020204" charset="-122"/>
            </a:endParaRPr>
          </a:p>
        </p:txBody>
      </p:sp>
      <p:sp>
        <p:nvSpPr>
          <p:cNvPr id="14" name="橢圓 18"/>
          <p:cNvSpPr/>
          <p:nvPr/>
        </p:nvSpPr>
        <p:spPr>
          <a:xfrm>
            <a:off x="7054461" y="336833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5</a:t>
            </a:r>
            <a:endParaRPr lang="zh-TW" altLang="en-US" dirty="0">
              <a:latin typeface="微软雅黑" panose="020B0503020204020204" charset="-122"/>
              <a:ea typeface="微软雅黑" panose="020B0503020204020204" charset="-122"/>
            </a:endParaRPr>
          </a:p>
        </p:txBody>
      </p:sp>
      <p:sp>
        <p:nvSpPr>
          <p:cNvPr id="15" name="橢圓 19"/>
          <p:cNvSpPr/>
          <p:nvPr/>
        </p:nvSpPr>
        <p:spPr>
          <a:xfrm>
            <a:off x="7044069" y="3960156"/>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6</a:t>
            </a:r>
            <a:endParaRPr lang="zh-TW" altLang="en-US" dirty="0">
              <a:latin typeface="微软雅黑" panose="020B0503020204020204" charset="-122"/>
              <a:ea typeface="微软雅黑" panose="020B0503020204020204" charset="-122"/>
            </a:endParaRPr>
          </a:p>
        </p:txBody>
      </p:sp>
      <p:sp>
        <p:nvSpPr>
          <p:cNvPr id="16" name="橢圓 17"/>
          <p:cNvSpPr/>
          <p:nvPr/>
        </p:nvSpPr>
        <p:spPr>
          <a:xfrm>
            <a:off x="7060669" y="457339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7</a:t>
            </a:r>
            <a:endParaRPr lang="zh-TW" altLang="en-US" dirty="0">
              <a:latin typeface="微软雅黑" panose="020B0503020204020204" charset="-122"/>
              <a:ea typeface="微软雅黑" panose="020B0503020204020204" charset="-122"/>
            </a:endParaRPr>
          </a:p>
        </p:txBody>
      </p:sp>
      <p:sp>
        <p:nvSpPr>
          <p:cNvPr id="17" name="橢圓 18"/>
          <p:cNvSpPr/>
          <p:nvPr/>
        </p:nvSpPr>
        <p:spPr>
          <a:xfrm>
            <a:off x="7062761" y="516070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8</a:t>
            </a:r>
            <a:endParaRPr lang="zh-TW" altLang="en-US" dirty="0">
              <a:latin typeface="微软雅黑" panose="020B0503020204020204" charset="-122"/>
              <a:ea typeface="微软雅黑" panose="020B0503020204020204" charset="-122"/>
            </a:endParaRPr>
          </a:p>
        </p:txBody>
      </p:sp>
      <p:sp>
        <p:nvSpPr>
          <p:cNvPr id="18" name="橢圓 19"/>
          <p:cNvSpPr/>
          <p:nvPr/>
        </p:nvSpPr>
        <p:spPr>
          <a:xfrm>
            <a:off x="7052369" y="575252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9</a:t>
            </a:r>
            <a:endParaRPr lang="zh-TW" altLang="en-US" dirty="0">
              <a:latin typeface="微软雅黑" panose="020B0503020204020204" charset="-122"/>
              <a:ea typeface="微软雅黑" panose="020B0503020204020204" charset="-122"/>
            </a:endParaRPr>
          </a:p>
        </p:txBody>
      </p:sp>
      <p:sp>
        <p:nvSpPr>
          <p:cNvPr id="19" name="橢圓 17"/>
          <p:cNvSpPr/>
          <p:nvPr/>
        </p:nvSpPr>
        <p:spPr>
          <a:xfrm>
            <a:off x="7063521" y="101333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1</a:t>
            </a:r>
            <a:endParaRPr lang="zh-TW" altLang="en-US" dirty="0">
              <a:latin typeface="微软雅黑" panose="020B0503020204020204" charset="-122"/>
              <a:ea typeface="微软雅黑" panose="020B0503020204020204" charset="-122"/>
            </a:endParaRPr>
          </a:p>
        </p:txBody>
      </p:sp>
      <p:sp>
        <p:nvSpPr>
          <p:cNvPr id="20" name="橢圓 18"/>
          <p:cNvSpPr/>
          <p:nvPr/>
        </p:nvSpPr>
        <p:spPr>
          <a:xfrm>
            <a:off x="7065613" y="160064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2</a:t>
            </a:r>
            <a:endParaRPr lang="zh-TW" altLang="en-US" dirty="0">
              <a:latin typeface="微软雅黑" panose="020B0503020204020204" charset="-122"/>
              <a:ea typeface="微软雅黑" panose="020B0503020204020204" charset="-122"/>
            </a:endParaRPr>
          </a:p>
        </p:txBody>
      </p:sp>
      <p:sp>
        <p:nvSpPr>
          <p:cNvPr id="21" name="橢圓 19"/>
          <p:cNvSpPr/>
          <p:nvPr/>
        </p:nvSpPr>
        <p:spPr>
          <a:xfrm>
            <a:off x="7055221" y="219246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3</a:t>
            </a:r>
            <a:endParaRPr lang="zh-TW" altLang="en-US" dirty="0">
              <a:latin typeface="微软雅黑" panose="020B0503020204020204" charset="-122"/>
              <a:ea typeface="微软雅黑" panose="020B0503020204020204" charset="-122"/>
            </a:endParaRPr>
          </a:p>
        </p:txBody>
      </p:sp>
      <p:sp>
        <p:nvSpPr>
          <p:cNvPr id="22" name="橢圓 17"/>
          <p:cNvSpPr/>
          <p:nvPr/>
        </p:nvSpPr>
        <p:spPr>
          <a:xfrm>
            <a:off x="8705611" y="4171088"/>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3" name="橢圓 17"/>
          <p:cNvSpPr/>
          <p:nvPr/>
        </p:nvSpPr>
        <p:spPr>
          <a:xfrm>
            <a:off x="8716763" y="2403400"/>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4" name="橢圓 18"/>
          <p:cNvSpPr/>
          <p:nvPr/>
        </p:nvSpPr>
        <p:spPr>
          <a:xfrm>
            <a:off x="8718855" y="2990712"/>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5" name="橢圓 19"/>
          <p:cNvSpPr/>
          <p:nvPr/>
        </p:nvSpPr>
        <p:spPr>
          <a:xfrm>
            <a:off x="8708463" y="3582536"/>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8" name="橢圓 18"/>
          <p:cNvSpPr/>
          <p:nvPr/>
        </p:nvSpPr>
        <p:spPr>
          <a:xfrm>
            <a:off x="10082833" y="2990712"/>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9" name="橢圓 19"/>
          <p:cNvSpPr/>
          <p:nvPr/>
        </p:nvSpPr>
        <p:spPr>
          <a:xfrm>
            <a:off x="10072441" y="3582536"/>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graphicFrame>
        <p:nvGraphicFramePr>
          <p:cNvPr id="30" name="表格 29"/>
          <p:cNvGraphicFramePr>
            <a:graphicFrameLocks noGrp="1"/>
          </p:cNvGraphicFramePr>
          <p:nvPr/>
        </p:nvGraphicFramePr>
        <p:xfrm>
          <a:off x="1370146" y="3235119"/>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4" name="表格 3"/>
          <p:cNvGraphicFramePr>
            <a:graphicFrameLocks noGrp="1"/>
          </p:cNvGraphicFramePr>
          <p:nvPr/>
        </p:nvGraphicFramePr>
        <p:xfrm>
          <a:off x="1370146" y="323005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4</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6</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7</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8</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9</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4" name="直线箭头连接符 33"/>
          <p:cNvCxnSpPr>
            <a:stCxn id="19" idx="6"/>
            <a:endCxn id="23" idx="2"/>
          </p:cNvCxnSpPr>
          <p:nvPr/>
        </p:nvCxnSpPr>
        <p:spPr>
          <a:xfrm>
            <a:off x="7576419" y="1269818"/>
            <a:ext cx="1140344" cy="13900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20" idx="6"/>
            <a:endCxn id="23" idx="2"/>
          </p:cNvCxnSpPr>
          <p:nvPr/>
        </p:nvCxnSpPr>
        <p:spPr>
          <a:xfrm>
            <a:off x="7578511" y="1857130"/>
            <a:ext cx="1138252" cy="8027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3" idx="6"/>
            <a:endCxn id="23" idx="2"/>
          </p:cNvCxnSpPr>
          <p:nvPr/>
        </p:nvCxnSpPr>
        <p:spPr>
          <a:xfrm flipV="1">
            <a:off x="7565267" y="2659886"/>
            <a:ext cx="1151496" cy="3776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4" idx="6"/>
            <a:endCxn id="23" idx="2"/>
          </p:cNvCxnSpPr>
          <p:nvPr/>
        </p:nvCxnSpPr>
        <p:spPr>
          <a:xfrm flipV="1">
            <a:off x="7567359" y="2659886"/>
            <a:ext cx="1149404" cy="9649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23" idx="6"/>
            <a:endCxn id="28" idx="2"/>
          </p:cNvCxnSpPr>
          <p:nvPr/>
        </p:nvCxnSpPr>
        <p:spPr>
          <a:xfrm>
            <a:off x="9229661" y="2659886"/>
            <a:ext cx="853172" cy="587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24" idx="6"/>
            <a:endCxn id="28" idx="2"/>
          </p:cNvCxnSpPr>
          <p:nvPr/>
        </p:nvCxnSpPr>
        <p:spPr>
          <a:xfrm>
            <a:off x="9231753" y="3247198"/>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25" idx="6"/>
            <a:endCxn id="28" idx="2"/>
          </p:cNvCxnSpPr>
          <p:nvPr/>
        </p:nvCxnSpPr>
        <p:spPr>
          <a:xfrm flipV="1">
            <a:off x="9221361" y="3247198"/>
            <a:ext cx="861472"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22" idx="6"/>
            <a:endCxn id="28" idx="2"/>
          </p:cNvCxnSpPr>
          <p:nvPr/>
        </p:nvCxnSpPr>
        <p:spPr>
          <a:xfrm flipV="1">
            <a:off x="9218509" y="3247198"/>
            <a:ext cx="864324" cy="1180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23" idx="6"/>
            <a:endCxn id="29" idx="2"/>
          </p:cNvCxnSpPr>
          <p:nvPr/>
        </p:nvCxnSpPr>
        <p:spPr>
          <a:xfrm>
            <a:off x="9229661" y="2659886"/>
            <a:ext cx="842780" cy="1179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24" idx="6"/>
            <a:endCxn id="29" idx="2"/>
          </p:cNvCxnSpPr>
          <p:nvPr/>
        </p:nvCxnSpPr>
        <p:spPr>
          <a:xfrm>
            <a:off x="9231753" y="3247198"/>
            <a:ext cx="840688"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25" idx="6"/>
            <a:endCxn id="29" idx="2"/>
          </p:cNvCxnSpPr>
          <p:nvPr/>
        </p:nvCxnSpPr>
        <p:spPr>
          <a:xfrm>
            <a:off x="9221361" y="3839022"/>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22" idx="6"/>
            <a:endCxn id="29" idx="2"/>
          </p:cNvCxnSpPr>
          <p:nvPr/>
        </p:nvCxnSpPr>
        <p:spPr>
          <a:xfrm flipV="1">
            <a:off x="9218509" y="3839022"/>
            <a:ext cx="853932" cy="588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组 63"/>
          <p:cNvGrpSpPr/>
          <p:nvPr/>
        </p:nvGrpSpPr>
        <p:grpSpPr>
          <a:xfrm>
            <a:off x="8749563" y="2449329"/>
            <a:ext cx="533998" cy="2163286"/>
            <a:chOff x="8749563" y="2449329"/>
            <a:chExt cx="533998" cy="2163286"/>
          </a:xfrm>
        </p:grpSpPr>
        <mc:AlternateContent xmlns:mc="http://schemas.openxmlformats.org/markup-compatibility/2006">
          <mc:Choice xmlns:a14="http://schemas.microsoft.com/office/drawing/2010/main" Requires="a14">
            <p:sp>
              <p:nvSpPr>
                <p:cNvPr id="65" name="矩形 64"/>
                <p:cNvSpPr/>
                <p:nvPr/>
              </p:nvSpPr>
              <p:spPr>
                <a:xfrm>
                  <a:off x="8752544" y="2449329"/>
                  <a:ext cx="51020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65" name="矩形 64"/>
                <p:cNvSpPr>
                  <a:spLocks noRot="1" noChangeAspect="1" noMove="1" noResize="1" noEditPoints="1" noAdjustHandles="1" noChangeArrowheads="1" noChangeShapeType="1" noTextEdit="1"/>
                </p:cNvSpPr>
                <p:nvPr/>
              </p:nvSpPr>
              <p:spPr>
                <a:xfrm>
                  <a:off x="8752544" y="2449329"/>
                  <a:ext cx="510204" cy="40011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矩形 68"/>
                <p:cNvSpPr/>
                <p:nvPr/>
              </p:nvSpPr>
              <p:spPr>
                <a:xfrm>
                  <a:off x="8749563" y="3037506"/>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69" name="矩形 68"/>
                <p:cNvSpPr>
                  <a:spLocks noRot="1" noChangeAspect="1" noMove="1" noResize="1" noEditPoints="1" noAdjustHandles="1" noChangeArrowheads="1" noChangeShapeType="1" noTextEdit="1"/>
                </p:cNvSpPr>
                <p:nvPr/>
              </p:nvSpPr>
              <p:spPr>
                <a:xfrm>
                  <a:off x="8749563" y="3037506"/>
                  <a:ext cx="516167"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0" name="矩形 69"/>
                <p:cNvSpPr/>
                <p:nvPr/>
              </p:nvSpPr>
              <p:spPr>
                <a:xfrm>
                  <a:off x="8749563" y="3628380"/>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0" name="矩形 69"/>
                <p:cNvSpPr>
                  <a:spLocks noRot="1" noChangeAspect="1" noMove="1" noResize="1" noEditPoints="1" noAdjustHandles="1" noChangeArrowheads="1" noChangeShapeType="1" noTextEdit="1"/>
                </p:cNvSpPr>
                <p:nvPr/>
              </p:nvSpPr>
              <p:spPr>
                <a:xfrm>
                  <a:off x="8749563" y="3628380"/>
                  <a:ext cx="516167"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矩形 74"/>
                <p:cNvSpPr/>
                <p:nvPr/>
              </p:nvSpPr>
              <p:spPr>
                <a:xfrm>
                  <a:off x="8778359" y="4212505"/>
                  <a:ext cx="505202"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5" name="矩形 74"/>
                <p:cNvSpPr>
                  <a:spLocks noRot="1" noChangeAspect="1" noMove="1" noResize="1" noEditPoints="1" noAdjustHandles="1" noChangeArrowheads="1" noChangeShapeType="1" noTextEdit="1"/>
                </p:cNvSpPr>
                <p:nvPr/>
              </p:nvSpPr>
              <p:spPr>
                <a:xfrm>
                  <a:off x="8778359" y="4212505"/>
                  <a:ext cx="505202" cy="400110"/>
                </a:xfrm>
                <a:prstGeom prst="rect">
                  <a:avLst/>
                </a:prstGeom>
                <a:blipFill rotWithShape="1">
                  <a:blip r:embed="rId5"/>
                </a:blipFill>
              </p:spPr>
              <p:txBody>
                <a:bodyPr/>
                <a:lstStyle/>
                <a:p>
                  <a:r>
                    <a:rPr lang="zh-CN" altLang="en-US">
                      <a:noFill/>
                    </a:rPr>
                    <a:t> </a:t>
                  </a:r>
                </a:p>
              </p:txBody>
            </p:sp>
          </mc:Fallback>
        </mc:AlternateContent>
      </p:grpSp>
      <p:grpSp>
        <p:nvGrpSpPr>
          <p:cNvPr id="76" name="组 75"/>
          <p:cNvGrpSpPr/>
          <p:nvPr/>
        </p:nvGrpSpPr>
        <p:grpSpPr>
          <a:xfrm>
            <a:off x="10138075" y="3014056"/>
            <a:ext cx="504213" cy="997074"/>
            <a:chOff x="10138075" y="3014056"/>
            <a:chExt cx="504213" cy="997074"/>
          </a:xfrm>
        </p:grpSpPr>
        <mc:AlternateContent xmlns:mc="http://schemas.openxmlformats.org/markup-compatibility/2006">
          <mc:Choice xmlns:a14="http://schemas.microsoft.com/office/drawing/2010/main" Requires="a14">
            <p:sp>
              <p:nvSpPr>
                <p:cNvPr id="77" name="矩形 76"/>
                <p:cNvSpPr/>
                <p:nvPr/>
              </p:nvSpPr>
              <p:spPr>
                <a:xfrm>
                  <a:off x="10151448" y="3014056"/>
                  <a:ext cx="490840"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b="0" i="1" smtClean="0">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7" name="矩形 76"/>
                <p:cNvSpPr>
                  <a:spLocks noRot="1" noChangeAspect="1" noMove="1" noResize="1" noEditPoints="1" noAdjustHandles="1" noChangeArrowheads="1" noChangeShapeType="1" noTextEdit="1"/>
                </p:cNvSpPr>
                <p:nvPr/>
              </p:nvSpPr>
              <p:spPr>
                <a:xfrm>
                  <a:off x="10151448" y="3014056"/>
                  <a:ext cx="490840" cy="40011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0" name="矩形 79"/>
                <p:cNvSpPr/>
                <p:nvPr/>
              </p:nvSpPr>
              <p:spPr>
                <a:xfrm>
                  <a:off x="10138075" y="3611020"/>
                  <a:ext cx="496803"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0" name="矩形 79"/>
                <p:cNvSpPr>
                  <a:spLocks noRot="1" noChangeAspect="1" noMove="1" noResize="1" noEditPoints="1" noAdjustHandles="1" noChangeArrowheads="1" noChangeShapeType="1" noTextEdit="1"/>
                </p:cNvSpPr>
                <p:nvPr/>
              </p:nvSpPr>
              <p:spPr>
                <a:xfrm>
                  <a:off x="10138075" y="3611020"/>
                  <a:ext cx="496803" cy="400110"/>
                </a:xfrm>
                <a:prstGeom prst="rect">
                  <a:avLst/>
                </a:prstGeom>
                <a:blipFill rotWithShape="1">
                  <a:blip r:embed="rId7"/>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1" name="矩形 80"/>
              <p:cNvSpPr/>
              <p:nvPr/>
            </p:nvSpPr>
            <p:spPr>
              <a:xfrm>
                <a:off x="7602643" y="1231312"/>
                <a:ext cx="467360" cy="36830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p:sp>
            <p:nvSpPr>
              <p:cNvPr id="81" name="矩形 80"/>
              <p:cNvSpPr>
                <a:spLocks noRot="1" noChangeAspect="1" noMove="1" noResize="1" noEditPoints="1" noAdjustHandles="1" noChangeArrowheads="1" noChangeShapeType="1" noTextEdit="1"/>
              </p:cNvSpPr>
              <p:nvPr/>
            </p:nvSpPr>
            <p:spPr>
              <a:xfrm>
                <a:off x="7602643" y="1231312"/>
                <a:ext cx="467360" cy="368300"/>
              </a:xfrm>
              <a:prstGeom prst="rect">
                <a:avLst/>
              </a:prstGeom>
              <a:blipFill rotWithShape="1">
                <a:blip r:embed="rId8"/>
                <a:stretch>
                  <a:fillRect l="-91" t="-13" r="91"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 name="矩形 81"/>
              <p:cNvSpPr/>
              <p:nvPr/>
            </p:nvSpPr>
            <p:spPr>
              <a:xfrm flipH="1">
                <a:off x="7643154" y="1754411"/>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p:sp>
            <p:nvSpPr>
              <p:cNvPr id="82" name="矩形 81"/>
              <p:cNvSpPr>
                <a:spLocks noRot="1" noChangeAspect="1" noMove="1" noResize="1" noEditPoints="1" noAdjustHandles="1" noChangeArrowheads="1" noChangeShapeType="1" noTextEdit="1"/>
              </p:cNvSpPr>
              <p:nvPr/>
            </p:nvSpPr>
            <p:spPr>
              <a:xfrm flipH="1">
                <a:off x="7643154" y="1754411"/>
                <a:ext cx="397222" cy="368300"/>
              </a:xfrm>
              <a:prstGeom prst="rect">
                <a:avLst/>
              </a:prstGeom>
              <a:blipFill rotWithShape="1">
                <a:blip r:embed="rId9"/>
                <a:stretch>
                  <a:fillRect l="-74" t="-147" r="2" b="1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3" name="矩形 82"/>
              <p:cNvSpPr/>
              <p:nvPr/>
            </p:nvSpPr>
            <p:spPr>
              <a:xfrm flipH="1">
                <a:off x="7640478" y="2741833"/>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3</m:t>
                          </m:r>
                        </m:sub>
                      </m:sSub>
                    </m:oMath>
                  </m:oMathPara>
                </a14:m>
                <a:endParaRPr lang="zh-CN" altLang="en-US" dirty="0">
                  <a:solidFill>
                    <a:srgbClr val="FF0000"/>
                  </a:solidFill>
                </a:endParaRPr>
              </a:p>
            </p:txBody>
          </p:sp>
        </mc:Choice>
        <mc:Fallback>
          <p:sp>
            <p:nvSpPr>
              <p:cNvPr id="83" name="矩形 82"/>
              <p:cNvSpPr>
                <a:spLocks noRot="1" noChangeAspect="1" noMove="1" noResize="1" noEditPoints="1" noAdjustHandles="1" noChangeArrowheads="1" noChangeShapeType="1" noTextEdit="1"/>
              </p:cNvSpPr>
              <p:nvPr/>
            </p:nvSpPr>
            <p:spPr>
              <a:xfrm flipH="1">
                <a:off x="7640478" y="2741833"/>
                <a:ext cx="397222" cy="368300"/>
              </a:xfrm>
              <a:prstGeom prst="rect">
                <a:avLst/>
              </a:prstGeom>
              <a:blipFill rotWithShape="1">
                <a:blip r:embed="rId10"/>
                <a:stretch>
                  <a:fillRect l="-40" t="-146" r="127" b="1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矩形 83"/>
              <p:cNvSpPr/>
              <p:nvPr/>
            </p:nvSpPr>
            <p:spPr>
              <a:xfrm flipH="1">
                <a:off x="7626386" y="3265613"/>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4</m:t>
                          </m:r>
                        </m:sub>
                      </m:sSub>
                    </m:oMath>
                  </m:oMathPara>
                </a14:m>
                <a:endParaRPr lang="zh-CN" altLang="en-US" dirty="0">
                  <a:solidFill>
                    <a:srgbClr val="FF0000"/>
                  </a:solidFill>
                </a:endParaRPr>
              </a:p>
            </p:txBody>
          </p:sp>
        </mc:Choice>
        <mc:Fallback>
          <p:sp>
            <p:nvSpPr>
              <p:cNvPr id="84" name="矩形 83"/>
              <p:cNvSpPr>
                <a:spLocks noRot="1" noChangeAspect="1" noMove="1" noResize="1" noEditPoints="1" noAdjustHandles="1" noChangeArrowheads="1" noChangeShapeType="1" noTextEdit="1"/>
              </p:cNvSpPr>
              <p:nvPr/>
            </p:nvSpPr>
            <p:spPr>
              <a:xfrm flipH="1">
                <a:off x="7626386" y="3265613"/>
                <a:ext cx="397222" cy="368300"/>
              </a:xfrm>
              <a:prstGeom prst="rect">
                <a:avLst/>
              </a:prstGeom>
              <a:blipFill rotWithShape="1">
                <a:blip r:embed="rId11"/>
                <a:stretch>
                  <a:fillRect l="-9" t="-120" r="96" b="120"/>
                </a:stretch>
              </a:blipFill>
            </p:spPr>
            <p:txBody>
              <a:bodyPr/>
              <a:lstStyle/>
              <a:p>
                <a:r>
                  <a:rPr lang="zh-CN" altLang="en-US">
                    <a:noFill/>
                  </a:rPr>
                  <a:t> </a:t>
                </a:r>
              </a:p>
            </p:txBody>
          </p:sp>
        </mc:Fallback>
      </mc:AlternateContent>
      <p:sp>
        <p:nvSpPr>
          <p:cNvPr id="63" name="椭圆形标注 62"/>
          <p:cNvSpPr/>
          <p:nvPr/>
        </p:nvSpPr>
        <p:spPr>
          <a:xfrm>
            <a:off x="8815013" y="1468591"/>
            <a:ext cx="1895892" cy="629761"/>
          </a:xfrm>
          <a:prstGeom prst="wedgeEllipseCallout">
            <a:avLst>
              <a:gd name="adj1" fmla="val -32539"/>
              <a:gd name="adj2" fmla="val 93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权重共享</a:t>
            </a:r>
            <a:endParaRPr lang="zh-CN" altLang="en-US" dirty="0">
              <a:latin typeface="微软雅黑" panose="020B0503020204020204" charset="-122"/>
              <a:ea typeface="微软雅黑" panose="020B0503020204020204" charset="-122"/>
            </a:endParaRPr>
          </a:p>
        </p:txBody>
      </p:sp>
      <p:sp>
        <p:nvSpPr>
          <p:cNvPr id="71" name="圆角矩形标注 70"/>
          <p:cNvSpPr/>
          <p:nvPr/>
        </p:nvSpPr>
        <p:spPr>
          <a:xfrm>
            <a:off x="7951707" y="786052"/>
            <a:ext cx="1350002" cy="520628"/>
          </a:xfrm>
          <a:prstGeom prst="wedgeRoundRectCallout">
            <a:avLst>
              <a:gd name="adj1" fmla="val -37993"/>
              <a:gd name="adj2" fmla="val 127274"/>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anose="020B0503020204020204" charset="-122"/>
                <a:ea typeface="微软雅黑" panose="020B0503020204020204" charset="-122"/>
              </a:rPr>
              <a:t>局部连接</a:t>
            </a:r>
            <a:endParaRPr lang="zh-CN" altLang="en-US" sz="2000" dirty="0">
              <a:solidFill>
                <a:schemeClr val="bg1"/>
              </a:solidFill>
              <a:latin typeface="微软雅黑" panose="020B0503020204020204" charset="-122"/>
              <a:ea typeface="微软雅黑" panose="020B0503020204020204" charset="-122"/>
            </a:endParaRPr>
          </a:p>
        </p:txBody>
      </p:sp>
      <p:sp>
        <p:nvSpPr>
          <p:cNvPr id="58" name="文本框 57"/>
          <p:cNvSpPr txBox="1"/>
          <p:nvPr/>
        </p:nvSpPr>
        <p:spPr>
          <a:xfrm>
            <a:off x="10216779" y="6168272"/>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9990977" y="2916372"/>
            <a:ext cx="719928" cy="125471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6990019" y="965019"/>
            <a:ext cx="683762" cy="537562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p:cNvSpPr/>
          <p:nvPr/>
        </p:nvSpPr>
        <p:spPr>
          <a:xfrm>
            <a:off x="8617805" y="2298032"/>
            <a:ext cx="719928" cy="250256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0" name="表格 29"/>
          <p:cNvGraphicFramePr>
            <a:graphicFrameLocks noGrp="1"/>
          </p:cNvGraphicFramePr>
          <p:nvPr/>
        </p:nvGraphicFramePr>
        <p:xfrm>
          <a:off x="1731192" y="3234463"/>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4" name="表格 3"/>
          <p:cNvGraphicFramePr>
            <a:graphicFrameLocks noGrp="1"/>
          </p:cNvGraphicFramePr>
          <p:nvPr/>
        </p:nvGraphicFramePr>
        <p:xfrm>
          <a:off x="1370146" y="323005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4</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6</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7</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8</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9</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矩形 1"/>
          <p:cNvSpPr/>
          <p:nvPr/>
        </p:nvSpPr>
        <p:spPr>
          <a:xfrm>
            <a:off x="1310974" y="354828"/>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315087" y="1552638"/>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卷积层</a:t>
            </a:r>
            <a:endParaRPr lang="zh-TW" altLang="en-US" sz="2400" b="1" dirty="0">
              <a:solidFill>
                <a:srgbClr val="CC0099"/>
              </a:solidFill>
              <a:latin typeface="微软雅黑" panose="020B0503020204020204" charset="-122"/>
              <a:ea typeface="微软雅黑" panose="020B0503020204020204" charset="-122"/>
            </a:endParaRPr>
          </a:p>
        </p:txBody>
      </p:sp>
      <p:sp>
        <p:nvSpPr>
          <p:cNvPr id="5" name="文本框 4"/>
          <p:cNvSpPr txBox="1"/>
          <p:nvPr/>
        </p:nvSpPr>
        <p:spPr>
          <a:xfrm>
            <a:off x="2740472"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4577353" y="3407949"/>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mc:Choice>
        <mc:Fallback xmlns="">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橢圓 17"/>
          <p:cNvSpPr/>
          <p:nvPr/>
        </p:nvSpPr>
        <p:spPr>
          <a:xfrm>
            <a:off x="7052369" y="278102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4</a:t>
            </a:r>
            <a:endParaRPr lang="zh-TW" altLang="en-US" dirty="0">
              <a:latin typeface="微软雅黑" panose="020B0503020204020204" charset="-122"/>
              <a:ea typeface="微软雅黑" panose="020B0503020204020204" charset="-122"/>
            </a:endParaRPr>
          </a:p>
        </p:txBody>
      </p:sp>
      <p:sp>
        <p:nvSpPr>
          <p:cNvPr id="14" name="橢圓 18"/>
          <p:cNvSpPr/>
          <p:nvPr/>
        </p:nvSpPr>
        <p:spPr>
          <a:xfrm>
            <a:off x="7054461" y="336833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5</a:t>
            </a:r>
            <a:endParaRPr lang="zh-TW" altLang="en-US" dirty="0">
              <a:latin typeface="微软雅黑" panose="020B0503020204020204" charset="-122"/>
              <a:ea typeface="微软雅黑" panose="020B0503020204020204" charset="-122"/>
            </a:endParaRPr>
          </a:p>
        </p:txBody>
      </p:sp>
      <p:sp>
        <p:nvSpPr>
          <p:cNvPr id="15" name="橢圓 19"/>
          <p:cNvSpPr/>
          <p:nvPr/>
        </p:nvSpPr>
        <p:spPr>
          <a:xfrm>
            <a:off x="7044069" y="3960156"/>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6</a:t>
            </a:r>
            <a:endParaRPr lang="zh-TW" altLang="en-US" dirty="0">
              <a:latin typeface="微软雅黑" panose="020B0503020204020204" charset="-122"/>
              <a:ea typeface="微软雅黑" panose="020B0503020204020204" charset="-122"/>
            </a:endParaRPr>
          </a:p>
        </p:txBody>
      </p:sp>
      <p:sp>
        <p:nvSpPr>
          <p:cNvPr id="16" name="橢圓 17"/>
          <p:cNvSpPr/>
          <p:nvPr/>
        </p:nvSpPr>
        <p:spPr>
          <a:xfrm>
            <a:off x="7060669" y="457339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7</a:t>
            </a:r>
            <a:endParaRPr lang="zh-TW" altLang="en-US" dirty="0">
              <a:latin typeface="微软雅黑" panose="020B0503020204020204" charset="-122"/>
              <a:ea typeface="微软雅黑" panose="020B0503020204020204" charset="-122"/>
            </a:endParaRPr>
          </a:p>
        </p:txBody>
      </p:sp>
      <p:sp>
        <p:nvSpPr>
          <p:cNvPr id="17" name="橢圓 18"/>
          <p:cNvSpPr/>
          <p:nvPr/>
        </p:nvSpPr>
        <p:spPr>
          <a:xfrm>
            <a:off x="7062761" y="516070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8</a:t>
            </a:r>
            <a:endParaRPr lang="zh-TW" altLang="en-US" dirty="0">
              <a:latin typeface="微软雅黑" panose="020B0503020204020204" charset="-122"/>
              <a:ea typeface="微软雅黑" panose="020B0503020204020204" charset="-122"/>
            </a:endParaRPr>
          </a:p>
        </p:txBody>
      </p:sp>
      <p:sp>
        <p:nvSpPr>
          <p:cNvPr id="18" name="橢圓 19"/>
          <p:cNvSpPr/>
          <p:nvPr/>
        </p:nvSpPr>
        <p:spPr>
          <a:xfrm>
            <a:off x="7052369" y="575252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9</a:t>
            </a:r>
            <a:endParaRPr lang="zh-TW" altLang="en-US" dirty="0">
              <a:latin typeface="微软雅黑" panose="020B0503020204020204" charset="-122"/>
              <a:ea typeface="微软雅黑" panose="020B0503020204020204" charset="-122"/>
            </a:endParaRPr>
          </a:p>
        </p:txBody>
      </p:sp>
      <p:sp>
        <p:nvSpPr>
          <p:cNvPr id="19" name="橢圓 17"/>
          <p:cNvSpPr/>
          <p:nvPr/>
        </p:nvSpPr>
        <p:spPr>
          <a:xfrm>
            <a:off x="7063521" y="101333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1</a:t>
            </a:r>
            <a:endParaRPr lang="zh-TW" altLang="en-US" dirty="0">
              <a:latin typeface="微软雅黑" panose="020B0503020204020204" charset="-122"/>
              <a:ea typeface="微软雅黑" panose="020B0503020204020204" charset="-122"/>
            </a:endParaRPr>
          </a:p>
        </p:txBody>
      </p:sp>
      <p:sp>
        <p:nvSpPr>
          <p:cNvPr id="20" name="橢圓 18"/>
          <p:cNvSpPr/>
          <p:nvPr/>
        </p:nvSpPr>
        <p:spPr>
          <a:xfrm>
            <a:off x="7065613" y="160064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2</a:t>
            </a:r>
            <a:endParaRPr lang="zh-TW" altLang="en-US" dirty="0">
              <a:latin typeface="微软雅黑" panose="020B0503020204020204" charset="-122"/>
              <a:ea typeface="微软雅黑" panose="020B0503020204020204" charset="-122"/>
            </a:endParaRPr>
          </a:p>
        </p:txBody>
      </p:sp>
      <p:sp>
        <p:nvSpPr>
          <p:cNvPr id="21" name="橢圓 19"/>
          <p:cNvSpPr/>
          <p:nvPr/>
        </p:nvSpPr>
        <p:spPr>
          <a:xfrm>
            <a:off x="7055221" y="219246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3</a:t>
            </a:r>
            <a:endParaRPr lang="zh-TW" altLang="en-US" dirty="0">
              <a:latin typeface="微软雅黑" panose="020B0503020204020204" charset="-122"/>
              <a:ea typeface="微软雅黑" panose="020B0503020204020204" charset="-122"/>
            </a:endParaRPr>
          </a:p>
        </p:txBody>
      </p:sp>
      <p:sp>
        <p:nvSpPr>
          <p:cNvPr id="22" name="橢圓 17"/>
          <p:cNvSpPr/>
          <p:nvPr/>
        </p:nvSpPr>
        <p:spPr>
          <a:xfrm>
            <a:off x="8705611" y="4171088"/>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3" name="橢圓 17"/>
          <p:cNvSpPr/>
          <p:nvPr/>
        </p:nvSpPr>
        <p:spPr>
          <a:xfrm>
            <a:off x="8716763" y="2403400"/>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latin typeface="微软雅黑" panose="020B0503020204020204" charset="-122"/>
              <a:ea typeface="微软雅黑" panose="020B0503020204020204" charset="-122"/>
            </a:endParaRPr>
          </a:p>
        </p:txBody>
      </p:sp>
      <p:sp>
        <p:nvSpPr>
          <p:cNvPr id="24" name="橢圓 18"/>
          <p:cNvSpPr/>
          <p:nvPr/>
        </p:nvSpPr>
        <p:spPr>
          <a:xfrm>
            <a:off x="8718855" y="2990712"/>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latin typeface="微软雅黑" panose="020B0503020204020204" charset="-122"/>
              <a:ea typeface="微软雅黑" panose="020B0503020204020204" charset="-122"/>
            </a:endParaRPr>
          </a:p>
        </p:txBody>
      </p:sp>
      <p:sp>
        <p:nvSpPr>
          <p:cNvPr id="25" name="橢圓 19"/>
          <p:cNvSpPr/>
          <p:nvPr/>
        </p:nvSpPr>
        <p:spPr>
          <a:xfrm>
            <a:off x="8708463" y="3582536"/>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8" name="橢圓 18"/>
          <p:cNvSpPr/>
          <p:nvPr/>
        </p:nvSpPr>
        <p:spPr>
          <a:xfrm>
            <a:off x="10082833" y="2990712"/>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9" name="橢圓 19"/>
          <p:cNvSpPr/>
          <p:nvPr/>
        </p:nvSpPr>
        <p:spPr>
          <a:xfrm>
            <a:off x="10072441" y="3582536"/>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cxnSp>
        <p:nvCxnSpPr>
          <p:cNvPr id="34" name="直线箭头连接符 33"/>
          <p:cNvCxnSpPr>
            <a:stCxn id="19" idx="6"/>
            <a:endCxn id="23" idx="2"/>
          </p:cNvCxnSpPr>
          <p:nvPr/>
        </p:nvCxnSpPr>
        <p:spPr>
          <a:xfrm>
            <a:off x="7576419" y="1269818"/>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20" idx="6"/>
            <a:endCxn id="23" idx="2"/>
          </p:cNvCxnSpPr>
          <p:nvPr/>
        </p:nvCxnSpPr>
        <p:spPr>
          <a:xfrm>
            <a:off x="7578511" y="1857130"/>
            <a:ext cx="1138252" cy="802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3" idx="6"/>
            <a:endCxn id="23" idx="2"/>
          </p:cNvCxnSpPr>
          <p:nvPr/>
        </p:nvCxnSpPr>
        <p:spPr>
          <a:xfrm flipV="1">
            <a:off x="7565267" y="2659886"/>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4" idx="6"/>
            <a:endCxn id="23" idx="2"/>
          </p:cNvCxnSpPr>
          <p:nvPr/>
        </p:nvCxnSpPr>
        <p:spPr>
          <a:xfrm flipV="1">
            <a:off x="7567359" y="2659886"/>
            <a:ext cx="1149404" cy="964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23" idx="6"/>
            <a:endCxn id="28" idx="2"/>
          </p:cNvCxnSpPr>
          <p:nvPr/>
        </p:nvCxnSpPr>
        <p:spPr>
          <a:xfrm>
            <a:off x="9229661" y="2659886"/>
            <a:ext cx="853172" cy="587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24" idx="6"/>
            <a:endCxn id="28" idx="2"/>
          </p:cNvCxnSpPr>
          <p:nvPr/>
        </p:nvCxnSpPr>
        <p:spPr>
          <a:xfrm>
            <a:off x="9231753" y="3247198"/>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25" idx="6"/>
            <a:endCxn id="28" idx="2"/>
          </p:cNvCxnSpPr>
          <p:nvPr/>
        </p:nvCxnSpPr>
        <p:spPr>
          <a:xfrm flipV="1">
            <a:off x="9221361" y="3247198"/>
            <a:ext cx="861472"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22" idx="6"/>
            <a:endCxn id="28" idx="2"/>
          </p:cNvCxnSpPr>
          <p:nvPr/>
        </p:nvCxnSpPr>
        <p:spPr>
          <a:xfrm flipV="1">
            <a:off x="9218509" y="3247198"/>
            <a:ext cx="864324" cy="1180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23" idx="6"/>
            <a:endCxn id="29" idx="2"/>
          </p:cNvCxnSpPr>
          <p:nvPr/>
        </p:nvCxnSpPr>
        <p:spPr>
          <a:xfrm>
            <a:off x="9229661" y="2659886"/>
            <a:ext cx="842780" cy="1179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24" idx="6"/>
            <a:endCxn id="29" idx="2"/>
          </p:cNvCxnSpPr>
          <p:nvPr/>
        </p:nvCxnSpPr>
        <p:spPr>
          <a:xfrm>
            <a:off x="9231753" y="3247198"/>
            <a:ext cx="840688"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25" idx="6"/>
            <a:endCxn id="29" idx="2"/>
          </p:cNvCxnSpPr>
          <p:nvPr/>
        </p:nvCxnSpPr>
        <p:spPr>
          <a:xfrm>
            <a:off x="9221361" y="3839022"/>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22" idx="6"/>
            <a:endCxn id="29" idx="2"/>
          </p:cNvCxnSpPr>
          <p:nvPr/>
        </p:nvCxnSpPr>
        <p:spPr>
          <a:xfrm flipV="1">
            <a:off x="9218509" y="3839022"/>
            <a:ext cx="853932" cy="588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20" idx="6"/>
            <a:endCxn id="24" idx="2"/>
          </p:cNvCxnSpPr>
          <p:nvPr/>
        </p:nvCxnSpPr>
        <p:spPr>
          <a:xfrm>
            <a:off x="7578511" y="1857130"/>
            <a:ext cx="1140344" cy="13900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21" idx="6"/>
            <a:endCxn id="24" idx="2"/>
          </p:cNvCxnSpPr>
          <p:nvPr/>
        </p:nvCxnSpPr>
        <p:spPr>
          <a:xfrm>
            <a:off x="7568119" y="2448954"/>
            <a:ext cx="1150736" cy="7982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14" idx="6"/>
            <a:endCxn id="24" idx="2"/>
          </p:cNvCxnSpPr>
          <p:nvPr/>
        </p:nvCxnSpPr>
        <p:spPr>
          <a:xfrm flipV="1">
            <a:off x="7567359" y="3247198"/>
            <a:ext cx="1151496" cy="3776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15" idx="6"/>
            <a:endCxn id="24" idx="2"/>
          </p:cNvCxnSpPr>
          <p:nvPr/>
        </p:nvCxnSpPr>
        <p:spPr>
          <a:xfrm flipV="1">
            <a:off x="7556967" y="3247198"/>
            <a:ext cx="1161888" cy="9694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3" name="矩形 62"/>
              <p:cNvSpPr/>
              <p:nvPr/>
            </p:nvSpPr>
            <p:spPr>
              <a:xfrm>
                <a:off x="7554676" y="1893630"/>
                <a:ext cx="467360" cy="36830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p:sp>
            <p:nvSpPr>
              <p:cNvPr id="63" name="矩形 62"/>
              <p:cNvSpPr>
                <a:spLocks noRot="1" noChangeAspect="1" noMove="1" noResize="1" noEditPoints="1" noAdjustHandles="1" noChangeArrowheads="1" noChangeShapeType="1" noTextEdit="1"/>
              </p:cNvSpPr>
              <p:nvPr/>
            </p:nvSpPr>
            <p:spPr>
              <a:xfrm>
                <a:off x="7554676" y="1893630"/>
                <a:ext cx="467360" cy="368300"/>
              </a:xfrm>
              <a:prstGeom prst="rect">
                <a:avLst/>
              </a:prstGeom>
              <a:blipFill rotWithShape="1">
                <a:blip r:embed="rId2"/>
                <a:stretch>
                  <a:fillRect l="-17" t="-16" r="17" b="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矩形 63"/>
              <p:cNvSpPr/>
              <p:nvPr/>
            </p:nvSpPr>
            <p:spPr>
              <a:xfrm flipH="1">
                <a:off x="7595187" y="2416729"/>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p:sp>
            <p:nvSpPr>
              <p:cNvPr id="64" name="矩形 63"/>
              <p:cNvSpPr>
                <a:spLocks noRot="1" noChangeAspect="1" noMove="1" noResize="1" noEditPoints="1" noAdjustHandles="1" noChangeArrowheads="1" noChangeShapeType="1" noTextEdit="1"/>
              </p:cNvSpPr>
              <p:nvPr/>
            </p:nvSpPr>
            <p:spPr>
              <a:xfrm flipH="1">
                <a:off x="7595187" y="2416729"/>
                <a:ext cx="397222" cy="368300"/>
              </a:xfrm>
              <a:prstGeom prst="rect">
                <a:avLst/>
              </a:prstGeom>
              <a:blipFill rotWithShape="1">
                <a:blip r:embed="rId3"/>
                <a:stretch>
                  <a:fillRect l="-148" t="-150" r="75" b="1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矩形 64"/>
              <p:cNvSpPr/>
              <p:nvPr/>
            </p:nvSpPr>
            <p:spPr>
              <a:xfrm flipH="1">
                <a:off x="7592511" y="3404151"/>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3</m:t>
                          </m:r>
                        </m:sub>
                      </m:sSub>
                    </m:oMath>
                  </m:oMathPara>
                </a14:m>
                <a:endParaRPr lang="zh-CN" altLang="en-US" dirty="0">
                  <a:solidFill>
                    <a:srgbClr val="FF0000"/>
                  </a:solidFill>
                </a:endParaRPr>
              </a:p>
            </p:txBody>
          </p:sp>
        </mc:Choice>
        <mc:Fallback>
          <p:sp>
            <p:nvSpPr>
              <p:cNvPr id="65" name="矩形 64"/>
              <p:cNvSpPr>
                <a:spLocks noRot="1" noChangeAspect="1" noMove="1" noResize="1" noEditPoints="1" noAdjustHandles="1" noChangeArrowheads="1" noChangeShapeType="1" noTextEdit="1"/>
              </p:cNvSpPr>
              <p:nvPr/>
            </p:nvSpPr>
            <p:spPr>
              <a:xfrm flipH="1">
                <a:off x="7592511" y="3404151"/>
                <a:ext cx="397222" cy="368300"/>
              </a:xfrm>
              <a:prstGeom prst="rect">
                <a:avLst/>
              </a:prstGeom>
              <a:blipFill rotWithShape="1">
                <a:blip r:embed="rId4"/>
                <a:stretch>
                  <a:fillRect l="-114" t="-150" r="41" b="1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矩形 65"/>
              <p:cNvSpPr/>
              <p:nvPr/>
            </p:nvSpPr>
            <p:spPr>
              <a:xfrm flipH="1">
                <a:off x="7578419" y="3927931"/>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4</m:t>
                          </m:r>
                        </m:sub>
                      </m:sSub>
                    </m:oMath>
                  </m:oMathPara>
                </a14:m>
                <a:endParaRPr lang="zh-CN" altLang="en-US" dirty="0">
                  <a:solidFill>
                    <a:srgbClr val="FF0000"/>
                  </a:solidFill>
                </a:endParaRPr>
              </a:p>
            </p:txBody>
          </p:sp>
        </mc:Choice>
        <mc:Fallback>
          <p:sp>
            <p:nvSpPr>
              <p:cNvPr id="66" name="矩形 65"/>
              <p:cNvSpPr>
                <a:spLocks noRot="1" noChangeAspect="1" noMove="1" noResize="1" noEditPoints="1" noAdjustHandles="1" noChangeArrowheads="1" noChangeShapeType="1" noTextEdit="1"/>
              </p:cNvSpPr>
              <p:nvPr/>
            </p:nvSpPr>
            <p:spPr>
              <a:xfrm flipH="1">
                <a:off x="7578419" y="3927931"/>
                <a:ext cx="397222" cy="368300"/>
              </a:xfrm>
              <a:prstGeom prst="rect">
                <a:avLst/>
              </a:prstGeom>
              <a:blipFill rotWithShape="1">
                <a:blip r:embed="rId5"/>
                <a:stretch>
                  <a:fillRect l="-83" t="-124" r="10" b="124"/>
                </a:stretch>
              </a:blipFill>
            </p:spPr>
            <p:txBody>
              <a:bodyPr/>
              <a:lstStyle/>
              <a:p>
                <a:r>
                  <a:rPr lang="zh-CN" altLang="en-US">
                    <a:noFill/>
                  </a:rPr>
                  <a:t> </a:t>
                </a:r>
              </a:p>
            </p:txBody>
          </p:sp>
        </mc:Fallback>
      </mc:AlternateContent>
      <p:grpSp>
        <p:nvGrpSpPr>
          <p:cNvPr id="39" name="组 38"/>
          <p:cNvGrpSpPr/>
          <p:nvPr/>
        </p:nvGrpSpPr>
        <p:grpSpPr>
          <a:xfrm>
            <a:off x="8749563" y="2449329"/>
            <a:ext cx="533998" cy="2163286"/>
            <a:chOff x="8749563" y="2449329"/>
            <a:chExt cx="533998" cy="2163286"/>
          </a:xfrm>
        </p:grpSpPr>
        <mc:AlternateContent xmlns:mc="http://schemas.openxmlformats.org/markup-compatibility/2006">
          <mc:Choice xmlns:a14="http://schemas.microsoft.com/office/drawing/2010/main" Requires="a14">
            <p:sp>
              <p:nvSpPr>
                <p:cNvPr id="35" name="矩形 34"/>
                <p:cNvSpPr/>
                <p:nvPr/>
              </p:nvSpPr>
              <p:spPr>
                <a:xfrm>
                  <a:off x="8752544" y="2449329"/>
                  <a:ext cx="51020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35" name="矩形 34"/>
                <p:cNvSpPr>
                  <a:spLocks noRot="1" noChangeAspect="1" noMove="1" noResize="1" noEditPoints="1" noAdjustHandles="1" noChangeArrowheads="1" noChangeShapeType="1" noTextEdit="1"/>
                </p:cNvSpPr>
                <p:nvPr/>
              </p:nvSpPr>
              <p:spPr>
                <a:xfrm>
                  <a:off x="8752544" y="2449329"/>
                  <a:ext cx="510204" cy="40011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矩形 36"/>
                <p:cNvSpPr/>
                <p:nvPr/>
              </p:nvSpPr>
              <p:spPr>
                <a:xfrm>
                  <a:off x="8749563" y="3037506"/>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37" name="矩形 36"/>
                <p:cNvSpPr>
                  <a:spLocks noRot="1" noChangeAspect="1" noMove="1" noResize="1" noEditPoints="1" noAdjustHandles="1" noChangeArrowheads="1" noChangeShapeType="1" noTextEdit="1"/>
                </p:cNvSpPr>
                <p:nvPr/>
              </p:nvSpPr>
              <p:spPr>
                <a:xfrm>
                  <a:off x="8749563" y="3037506"/>
                  <a:ext cx="516167" cy="40011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矩形 67"/>
                <p:cNvSpPr/>
                <p:nvPr/>
              </p:nvSpPr>
              <p:spPr>
                <a:xfrm>
                  <a:off x="8749563" y="3628380"/>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68" name="矩形 67"/>
                <p:cNvSpPr>
                  <a:spLocks noRot="1" noChangeAspect="1" noMove="1" noResize="1" noEditPoints="1" noAdjustHandles="1" noChangeArrowheads="1" noChangeShapeType="1" noTextEdit="1"/>
                </p:cNvSpPr>
                <p:nvPr/>
              </p:nvSpPr>
              <p:spPr>
                <a:xfrm>
                  <a:off x="8749563" y="3628380"/>
                  <a:ext cx="516167" cy="400110"/>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矩形 70"/>
                <p:cNvSpPr/>
                <p:nvPr/>
              </p:nvSpPr>
              <p:spPr>
                <a:xfrm>
                  <a:off x="8778359" y="4212505"/>
                  <a:ext cx="505202"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1" name="矩形 70"/>
                <p:cNvSpPr>
                  <a:spLocks noRot="1" noChangeAspect="1" noMove="1" noResize="1" noEditPoints="1" noAdjustHandles="1" noChangeArrowheads="1" noChangeShapeType="1" noTextEdit="1"/>
                </p:cNvSpPr>
                <p:nvPr/>
              </p:nvSpPr>
              <p:spPr>
                <a:xfrm>
                  <a:off x="8778359" y="4212505"/>
                  <a:ext cx="505202" cy="400110"/>
                </a:xfrm>
                <a:prstGeom prst="rect">
                  <a:avLst/>
                </a:prstGeom>
                <a:blipFill rotWithShape="1">
                  <a:blip r:embed="rId9"/>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72" name="矩形 71"/>
              <p:cNvSpPr/>
              <p:nvPr/>
            </p:nvSpPr>
            <p:spPr>
              <a:xfrm>
                <a:off x="5356944" y="3261950"/>
                <a:ext cx="430530" cy="39878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i="1">
                              <a:latin typeface="Cambria Math" panose="02040503050406030204" pitchFamily="18" charset="0"/>
                              <a:ea typeface="微软雅黑" panose="020B0503020204020204" charset="-122"/>
                            </a:rPr>
                          </m:ctrlPr>
                        </m:sSubPr>
                        <m:e>
                          <m:r>
                            <a:rPr lang="en-US" altLang="zh-TW" i="1">
                              <a:latin typeface="Cambria Math" panose="02040503050406030204" pitchFamily="18" charset="0"/>
                              <a:ea typeface="微软雅黑" panose="020B0503020204020204" charset="-122"/>
                            </a:rPr>
                            <m:t>𝑦</m:t>
                          </m:r>
                        </m:e>
                        <m:sub>
                          <m:r>
                            <a:rPr lang="en-US" altLang="zh-TW"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2" name="矩形 71"/>
              <p:cNvSpPr>
                <a:spLocks noRot="1" noChangeAspect="1" noMove="1" noResize="1" noEditPoints="1" noAdjustHandles="1" noChangeArrowheads="1" noChangeShapeType="1" noTextEdit="1"/>
              </p:cNvSpPr>
              <p:nvPr/>
            </p:nvSpPr>
            <p:spPr>
              <a:xfrm>
                <a:off x="5356944" y="3261950"/>
                <a:ext cx="430530" cy="398780"/>
              </a:xfrm>
              <a:prstGeom prst="rect">
                <a:avLst/>
              </a:prstGeom>
              <a:blipFill rotWithShape="1">
                <a:blip r:embed="rId10"/>
                <a:stretch>
                  <a:fillRect l="-20" t="-148" r="-6765" b="1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矩形 72"/>
              <p:cNvSpPr/>
              <p:nvPr/>
            </p:nvSpPr>
            <p:spPr>
              <a:xfrm>
                <a:off x="5701447" y="3252719"/>
                <a:ext cx="414655" cy="36830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i="1">
                              <a:latin typeface="Cambria Math" panose="02040503050406030204" pitchFamily="18" charset="0"/>
                              <a:ea typeface="微软雅黑" panose="020B0503020204020204" charset="-122"/>
                            </a:rPr>
                          </m:ctrlPr>
                        </m:sSubPr>
                        <m:e>
                          <m:r>
                            <a:rPr lang="en-US" altLang="zh-TW" i="1">
                              <a:latin typeface="Cambria Math" panose="02040503050406030204" pitchFamily="18" charset="0"/>
                              <a:ea typeface="微软雅黑" panose="020B0503020204020204" charset="-122"/>
                            </a:rPr>
                            <m:t>𝑦</m:t>
                          </m:r>
                        </m:e>
                        <m:sub>
                          <m:r>
                            <a:rPr lang="en-US" altLang="zh-TW" i="1">
                              <a:latin typeface="Cambria Math" panose="02040503050406030204" pitchFamily="18" charset="0"/>
                              <a:ea typeface="微软雅黑" panose="020B0503020204020204" charset="-122"/>
                            </a:rPr>
                            <m:t>2</m:t>
                          </m:r>
                        </m:sub>
                      </m:sSub>
                    </m:oMath>
                  </m:oMathPara>
                </a14:m>
                <a:endParaRPr lang="zh-TW" altLang="en-US" dirty="0">
                  <a:latin typeface="微软雅黑" panose="020B0503020204020204" charset="-122"/>
                  <a:ea typeface="微软雅黑" panose="020B0503020204020204" charset="-122"/>
                </a:endParaRPr>
              </a:p>
            </p:txBody>
          </p:sp>
        </mc:Choice>
        <mc:Fallback>
          <p:sp>
            <p:nvSpPr>
              <p:cNvPr id="73" name="矩形 72"/>
              <p:cNvSpPr>
                <a:spLocks noRot="1" noChangeAspect="1" noMove="1" noResize="1" noEditPoints="1" noAdjustHandles="1" noChangeArrowheads="1" noChangeShapeType="1" noTextEdit="1"/>
              </p:cNvSpPr>
              <p:nvPr/>
            </p:nvSpPr>
            <p:spPr>
              <a:xfrm>
                <a:off x="5701447" y="3252719"/>
                <a:ext cx="414655" cy="368300"/>
              </a:xfrm>
              <a:prstGeom prst="rect">
                <a:avLst/>
              </a:prstGeom>
              <a:blipFill rotWithShape="1">
                <a:blip r:embed="rId11"/>
                <a:stretch>
                  <a:fillRect l="-101" t="-68" r="-5719" b="68"/>
                </a:stretch>
              </a:blipFill>
            </p:spPr>
            <p:txBody>
              <a:bodyPr/>
              <a:lstStyle/>
              <a:p>
                <a:r>
                  <a:rPr lang="zh-CN" altLang="en-US">
                    <a:noFill/>
                  </a:rPr>
                  <a:t> </a:t>
                </a:r>
              </a:p>
            </p:txBody>
          </p:sp>
        </mc:Fallback>
      </mc:AlternateContent>
      <p:grpSp>
        <p:nvGrpSpPr>
          <p:cNvPr id="48" name="组 47"/>
          <p:cNvGrpSpPr/>
          <p:nvPr/>
        </p:nvGrpSpPr>
        <p:grpSpPr>
          <a:xfrm>
            <a:off x="10138075" y="3014056"/>
            <a:ext cx="504213" cy="997074"/>
            <a:chOff x="10138075" y="3014056"/>
            <a:chExt cx="504213" cy="997074"/>
          </a:xfrm>
        </p:grpSpPr>
        <mc:AlternateContent xmlns:mc="http://schemas.openxmlformats.org/markup-compatibility/2006">
          <mc:Choice xmlns:a14="http://schemas.microsoft.com/office/drawing/2010/main" Requires="a14">
            <p:sp>
              <p:nvSpPr>
                <p:cNvPr id="74" name="矩形 73"/>
                <p:cNvSpPr/>
                <p:nvPr/>
              </p:nvSpPr>
              <p:spPr>
                <a:xfrm>
                  <a:off x="10151448" y="3014056"/>
                  <a:ext cx="490840"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b="0" i="1" smtClean="0">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4" name="矩形 73"/>
                <p:cNvSpPr>
                  <a:spLocks noRot="1" noChangeAspect="1" noMove="1" noResize="1" noEditPoints="1" noAdjustHandles="1" noChangeArrowheads="1" noChangeShapeType="1" noTextEdit="1"/>
                </p:cNvSpPr>
                <p:nvPr/>
              </p:nvSpPr>
              <p:spPr>
                <a:xfrm>
                  <a:off x="10151448" y="3014056"/>
                  <a:ext cx="490840" cy="400110"/>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矩形 74"/>
                <p:cNvSpPr/>
                <p:nvPr/>
              </p:nvSpPr>
              <p:spPr>
                <a:xfrm>
                  <a:off x="10138075" y="3611020"/>
                  <a:ext cx="496803"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5" name="矩形 74"/>
                <p:cNvSpPr>
                  <a:spLocks noRot="1" noChangeAspect="1" noMove="1" noResize="1" noEditPoints="1" noAdjustHandles="1" noChangeArrowheads="1" noChangeShapeType="1" noTextEdit="1"/>
                </p:cNvSpPr>
                <p:nvPr/>
              </p:nvSpPr>
              <p:spPr>
                <a:xfrm>
                  <a:off x="10138075" y="3611020"/>
                  <a:ext cx="496803" cy="400110"/>
                </a:xfrm>
                <a:prstGeom prst="rect">
                  <a:avLst/>
                </a:prstGeom>
                <a:blipFill rotWithShape="1">
                  <a:blip r:embed="rId13"/>
                </a:blipFill>
              </p:spPr>
              <p:txBody>
                <a:bodyPr/>
                <a:lstStyle/>
                <a:p>
                  <a:r>
                    <a:rPr lang="zh-CN" altLang="en-US">
                      <a:noFill/>
                    </a:rPr>
                    <a:t> </a:t>
                  </a:r>
                </a:p>
              </p:txBody>
            </p:sp>
          </mc:Fallback>
        </mc:AlternateContent>
      </p:grpSp>
      <p:sp>
        <p:nvSpPr>
          <p:cNvPr id="92" name="文字方塊 55"/>
          <p:cNvSpPr txBox="1"/>
          <p:nvPr/>
        </p:nvSpPr>
        <p:spPr>
          <a:xfrm>
            <a:off x="3218943" y="2818661"/>
            <a:ext cx="1283151"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a:t>
            </a:r>
            <a:r>
              <a:rPr lang="en-US" altLang="zh-TW" sz="2000" dirty="0">
                <a:latin typeface="微软雅黑" panose="020B0503020204020204" charset="-122"/>
                <a:ea typeface="微软雅黑" panose="020B0503020204020204" charset="-122"/>
              </a:rPr>
              <a:t>ernel</a:t>
            </a:r>
            <a:endParaRPr lang="zh-TW" altLang="en-US" sz="2000" dirty="0">
              <a:latin typeface="微软雅黑" panose="020B0503020204020204" charset="-122"/>
              <a:ea typeface="微软雅黑" panose="020B0503020204020204" charset="-122"/>
            </a:endParaRPr>
          </a:p>
        </p:txBody>
      </p:sp>
      <p:sp>
        <p:nvSpPr>
          <p:cNvPr id="93" name="文字方塊 55"/>
          <p:cNvSpPr txBox="1"/>
          <p:nvPr/>
        </p:nvSpPr>
        <p:spPr>
          <a:xfrm>
            <a:off x="4193380" y="282023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a:t>
            </a:r>
            <a:endParaRPr lang="zh-TW" altLang="en-US" sz="2000" dirty="0">
              <a:latin typeface="微软雅黑" panose="020B0503020204020204" charset="-122"/>
              <a:ea typeface="微软雅黑" panose="020B0503020204020204" charset="-122"/>
            </a:endParaRPr>
          </a:p>
        </p:txBody>
      </p:sp>
      <p:sp>
        <p:nvSpPr>
          <p:cNvPr id="94" name="文字方塊 55"/>
          <p:cNvSpPr txBox="1"/>
          <p:nvPr/>
        </p:nvSpPr>
        <p:spPr>
          <a:xfrm>
            <a:off x="315087" y="2818661"/>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67" name="椭圆形标注 66"/>
          <p:cNvSpPr/>
          <p:nvPr/>
        </p:nvSpPr>
        <p:spPr>
          <a:xfrm>
            <a:off x="8815013" y="1468591"/>
            <a:ext cx="1895892" cy="629761"/>
          </a:xfrm>
          <a:prstGeom prst="wedgeEllipseCallout">
            <a:avLst>
              <a:gd name="adj1" fmla="val -32539"/>
              <a:gd name="adj2" fmla="val 93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权重共享</a:t>
            </a:r>
            <a:endParaRPr lang="zh-CN" altLang="en-US" dirty="0">
              <a:latin typeface="微软雅黑" panose="020B0503020204020204" charset="-122"/>
              <a:ea typeface="微软雅黑" panose="020B0503020204020204" charset="-122"/>
            </a:endParaRPr>
          </a:p>
        </p:txBody>
      </p:sp>
      <p:sp>
        <p:nvSpPr>
          <p:cNvPr id="69" name="圆角矩形标注 68"/>
          <p:cNvSpPr/>
          <p:nvPr/>
        </p:nvSpPr>
        <p:spPr>
          <a:xfrm>
            <a:off x="7951707" y="786052"/>
            <a:ext cx="1350002" cy="520628"/>
          </a:xfrm>
          <a:prstGeom prst="wedgeRoundRectCallout">
            <a:avLst>
              <a:gd name="adj1" fmla="val -37993"/>
              <a:gd name="adj2" fmla="val 127274"/>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anose="020B0503020204020204" charset="-122"/>
                <a:ea typeface="微软雅黑" panose="020B0503020204020204" charset="-122"/>
              </a:rPr>
              <a:t>局部连接</a:t>
            </a:r>
            <a:endParaRPr lang="zh-CN" altLang="en-US" sz="2000" dirty="0">
              <a:solidFill>
                <a:schemeClr val="bg1"/>
              </a:solidFill>
              <a:latin typeface="微软雅黑" panose="020B0503020204020204" charset="-122"/>
              <a:ea typeface="微软雅黑" panose="020B0503020204020204" charset="-122"/>
            </a:endParaRPr>
          </a:p>
        </p:txBody>
      </p:sp>
      <p:sp>
        <p:nvSpPr>
          <p:cNvPr id="70" name="文本框 69"/>
          <p:cNvSpPr txBox="1"/>
          <p:nvPr/>
        </p:nvSpPr>
        <p:spPr>
          <a:xfrm>
            <a:off x="10216779" y="6196847"/>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9990977" y="2916372"/>
            <a:ext cx="719928" cy="125471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p:cNvSpPr/>
          <p:nvPr/>
        </p:nvSpPr>
        <p:spPr>
          <a:xfrm>
            <a:off x="6990019" y="965019"/>
            <a:ext cx="683762" cy="537562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8617805" y="2298032"/>
            <a:ext cx="719928" cy="250256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0" name="表格 29"/>
          <p:cNvGraphicFramePr>
            <a:graphicFrameLocks noGrp="1"/>
          </p:cNvGraphicFramePr>
          <p:nvPr/>
        </p:nvGraphicFramePr>
        <p:xfrm>
          <a:off x="1371192" y="358360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graphicFrame>
        <p:nvGraphicFramePr>
          <p:cNvPr id="4" name="表格 3"/>
          <p:cNvGraphicFramePr>
            <a:graphicFrameLocks noGrp="1"/>
          </p:cNvGraphicFramePr>
          <p:nvPr/>
        </p:nvGraphicFramePr>
        <p:xfrm>
          <a:off x="1370146" y="323005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4</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6</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7</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8</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9</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 name="矩形 1"/>
          <p:cNvSpPr/>
          <p:nvPr/>
        </p:nvSpPr>
        <p:spPr>
          <a:xfrm>
            <a:off x="1305241" y="344738"/>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289807" y="1523724"/>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卷积层</a:t>
            </a:r>
            <a:endParaRPr lang="zh-TW" altLang="en-US" sz="2400" b="1" dirty="0">
              <a:solidFill>
                <a:srgbClr val="CC0099"/>
              </a:solidFill>
              <a:latin typeface="微软雅黑" panose="020B0503020204020204" charset="-122"/>
              <a:ea typeface="微软雅黑" panose="020B0503020204020204" charset="-122"/>
            </a:endParaRPr>
          </a:p>
        </p:txBody>
      </p:sp>
      <p:sp>
        <p:nvSpPr>
          <p:cNvPr id="5" name="文本框 4"/>
          <p:cNvSpPr txBox="1"/>
          <p:nvPr/>
        </p:nvSpPr>
        <p:spPr>
          <a:xfrm>
            <a:off x="2740472"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4577353" y="3407949"/>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mc:Choice>
        <mc:Fallback xmlns="">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pPr lvl="0" algn="ct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13" name="橢圓 17"/>
          <p:cNvSpPr/>
          <p:nvPr/>
        </p:nvSpPr>
        <p:spPr>
          <a:xfrm>
            <a:off x="7052369" y="278102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4</a:t>
            </a:r>
            <a:endParaRPr lang="zh-TW" altLang="en-US" dirty="0">
              <a:latin typeface="微软雅黑" panose="020B0503020204020204" charset="-122"/>
              <a:ea typeface="微软雅黑" panose="020B0503020204020204" charset="-122"/>
            </a:endParaRPr>
          </a:p>
        </p:txBody>
      </p:sp>
      <p:sp>
        <p:nvSpPr>
          <p:cNvPr id="14" name="橢圓 18"/>
          <p:cNvSpPr/>
          <p:nvPr/>
        </p:nvSpPr>
        <p:spPr>
          <a:xfrm>
            <a:off x="7054461" y="336833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5</a:t>
            </a:r>
            <a:endParaRPr lang="zh-TW" altLang="en-US" dirty="0">
              <a:latin typeface="微软雅黑" panose="020B0503020204020204" charset="-122"/>
              <a:ea typeface="微软雅黑" panose="020B0503020204020204" charset="-122"/>
            </a:endParaRPr>
          </a:p>
        </p:txBody>
      </p:sp>
      <p:sp>
        <p:nvSpPr>
          <p:cNvPr id="15" name="橢圓 19"/>
          <p:cNvSpPr/>
          <p:nvPr/>
        </p:nvSpPr>
        <p:spPr>
          <a:xfrm>
            <a:off x="7044069" y="3960156"/>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6</a:t>
            </a:r>
            <a:endParaRPr lang="zh-TW" altLang="en-US" dirty="0">
              <a:latin typeface="微软雅黑" panose="020B0503020204020204" charset="-122"/>
              <a:ea typeface="微软雅黑" panose="020B0503020204020204" charset="-122"/>
            </a:endParaRPr>
          </a:p>
        </p:txBody>
      </p:sp>
      <p:sp>
        <p:nvSpPr>
          <p:cNvPr id="16" name="橢圓 17"/>
          <p:cNvSpPr/>
          <p:nvPr/>
        </p:nvSpPr>
        <p:spPr>
          <a:xfrm>
            <a:off x="7060669" y="457339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7</a:t>
            </a:r>
            <a:endParaRPr lang="zh-TW" altLang="en-US" dirty="0">
              <a:latin typeface="微软雅黑" panose="020B0503020204020204" charset="-122"/>
              <a:ea typeface="微软雅黑" panose="020B0503020204020204" charset="-122"/>
            </a:endParaRPr>
          </a:p>
        </p:txBody>
      </p:sp>
      <p:sp>
        <p:nvSpPr>
          <p:cNvPr id="17" name="橢圓 18"/>
          <p:cNvSpPr/>
          <p:nvPr/>
        </p:nvSpPr>
        <p:spPr>
          <a:xfrm>
            <a:off x="7062761" y="516070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8</a:t>
            </a:r>
            <a:endParaRPr lang="zh-TW" altLang="en-US" dirty="0">
              <a:latin typeface="微软雅黑" panose="020B0503020204020204" charset="-122"/>
              <a:ea typeface="微软雅黑" panose="020B0503020204020204" charset="-122"/>
            </a:endParaRPr>
          </a:p>
        </p:txBody>
      </p:sp>
      <p:sp>
        <p:nvSpPr>
          <p:cNvPr id="18" name="橢圓 19"/>
          <p:cNvSpPr/>
          <p:nvPr/>
        </p:nvSpPr>
        <p:spPr>
          <a:xfrm>
            <a:off x="7052369" y="575252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9</a:t>
            </a:r>
            <a:endParaRPr lang="zh-TW" altLang="en-US" dirty="0">
              <a:latin typeface="微软雅黑" panose="020B0503020204020204" charset="-122"/>
              <a:ea typeface="微软雅黑" panose="020B0503020204020204" charset="-122"/>
            </a:endParaRPr>
          </a:p>
        </p:txBody>
      </p:sp>
      <p:sp>
        <p:nvSpPr>
          <p:cNvPr id="19" name="橢圓 17"/>
          <p:cNvSpPr/>
          <p:nvPr/>
        </p:nvSpPr>
        <p:spPr>
          <a:xfrm>
            <a:off x="7063521" y="101333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1</a:t>
            </a:r>
            <a:endParaRPr lang="zh-TW" altLang="en-US" dirty="0">
              <a:latin typeface="微软雅黑" panose="020B0503020204020204" charset="-122"/>
              <a:ea typeface="微软雅黑" panose="020B0503020204020204" charset="-122"/>
            </a:endParaRPr>
          </a:p>
        </p:txBody>
      </p:sp>
      <p:sp>
        <p:nvSpPr>
          <p:cNvPr id="20" name="橢圓 18"/>
          <p:cNvSpPr/>
          <p:nvPr/>
        </p:nvSpPr>
        <p:spPr>
          <a:xfrm>
            <a:off x="7065613" y="160064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2</a:t>
            </a:r>
            <a:endParaRPr lang="zh-TW" altLang="en-US" dirty="0">
              <a:latin typeface="微软雅黑" panose="020B0503020204020204" charset="-122"/>
              <a:ea typeface="微软雅黑" panose="020B0503020204020204" charset="-122"/>
            </a:endParaRPr>
          </a:p>
        </p:txBody>
      </p:sp>
      <p:sp>
        <p:nvSpPr>
          <p:cNvPr id="21" name="橢圓 19"/>
          <p:cNvSpPr/>
          <p:nvPr/>
        </p:nvSpPr>
        <p:spPr>
          <a:xfrm>
            <a:off x="7055221" y="219246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3</a:t>
            </a:r>
            <a:endParaRPr lang="zh-TW" altLang="en-US" dirty="0">
              <a:latin typeface="微软雅黑" panose="020B0503020204020204" charset="-122"/>
              <a:ea typeface="微软雅黑" panose="020B0503020204020204" charset="-122"/>
            </a:endParaRPr>
          </a:p>
        </p:txBody>
      </p:sp>
      <p:sp>
        <p:nvSpPr>
          <p:cNvPr id="22" name="橢圓 17"/>
          <p:cNvSpPr/>
          <p:nvPr/>
        </p:nvSpPr>
        <p:spPr>
          <a:xfrm>
            <a:off x="8705611" y="4171088"/>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3" name="橢圓 17"/>
          <p:cNvSpPr/>
          <p:nvPr/>
        </p:nvSpPr>
        <p:spPr>
          <a:xfrm>
            <a:off x="8716763" y="2403400"/>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4" name="橢圓 18"/>
          <p:cNvSpPr/>
          <p:nvPr/>
        </p:nvSpPr>
        <p:spPr>
          <a:xfrm>
            <a:off x="8718855" y="2990712"/>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5" name="橢圓 19"/>
          <p:cNvSpPr/>
          <p:nvPr/>
        </p:nvSpPr>
        <p:spPr>
          <a:xfrm>
            <a:off x="8708463" y="3582536"/>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8" name="橢圓 18"/>
          <p:cNvSpPr/>
          <p:nvPr/>
        </p:nvSpPr>
        <p:spPr>
          <a:xfrm>
            <a:off x="10082833" y="2990712"/>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29" name="橢圓 19"/>
          <p:cNvSpPr/>
          <p:nvPr/>
        </p:nvSpPr>
        <p:spPr>
          <a:xfrm>
            <a:off x="10072441" y="3582536"/>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cxnSp>
        <p:nvCxnSpPr>
          <p:cNvPr id="34" name="直线箭头连接符 33"/>
          <p:cNvCxnSpPr>
            <a:stCxn id="19" idx="6"/>
            <a:endCxn id="23" idx="2"/>
          </p:cNvCxnSpPr>
          <p:nvPr/>
        </p:nvCxnSpPr>
        <p:spPr>
          <a:xfrm>
            <a:off x="7576419" y="1269818"/>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a:stCxn id="20" idx="6"/>
            <a:endCxn id="23" idx="2"/>
          </p:cNvCxnSpPr>
          <p:nvPr/>
        </p:nvCxnSpPr>
        <p:spPr>
          <a:xfrm>
            <a:off x="7578511" y="1857130"/>
            <a:ext cx="1138252" cy="802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3" idx="6"/>
            <a:endCxn id="23" idx="2"/>
          </p:cNvCxnSpPr>
          <p:nvPr/>
        </p:nvCxnSpPr>
        <p:spPr>
          <a:xfrm flipV="1">
            <a:off x="7565267" y="2659886"/>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4" idx="6"/>
            <a:endCxn id="23" idx="2"/>
          </p:cNvCxnSpPr>
          <p:nvPr/>
        </p:nvCxnSpPr>
        <p:spPr>
          <a:xfrm flipV="1">
            <a:off x="7567359" y="2659886"/>
            <a:ext cx="1149404" cy="964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23" idx="6"/>
            <a:endCxn id="28" idx="2"/>
          </p:cNvCxnSpPr>
          <p:nvPr/>
        </p:nvCxnSpPr>
        <p:spPr>
          <a:xfrm>
            <a:off x="9229661" y="2659886"/>
            <a:ext cx="853172" cy="587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24" idx="6"/>
            <a:endCxn id="28" idx="2"/>
          </p:cNvCxnSpPr>
          <p:nvPr/>
        </p:nvCxnSpPr>
        <p:spPr>
          <a:xfrm>
            <a:off x="9231753" y="3247198"/>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25" idx="6"/>
            <a:endCxn id="28" idx="2"/>
          </p:cNvCxnSpPr>
          <p:nvPr/>
        </p:nvCxnSpPr>
        <p:spPr>
          <a:xfrm flipV="1">
            <a:off x="9221361" y="3247198"/>
            <a:ext cx="861472"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22" idx="6"/>
            <a:endCxn id="28" idx="2"/>
          </p:cNvCxnSpPr>
          <p:nvPr/>
        </p:nvCxnSpPr>
        <p:spPr>
          <a:xfrm flipV="1">
            <a:off x="9218509" y="3247198"/>
            <a:ext cx="864324" cy="1180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23" idx="6"/>
            <a:endCxn id="29" idx="2"/>
          </p:cNvCxnSpPr>
          <p:nvPr/>
        </p:nvCxnSpPr>
        <p:spPr>
          <a:xfrm>
            <a:off x="9229661" y="2659886"/>
            <a:ext cx="842780" cy="1179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24" idx="6"/>
            <a:endCxn id="29" idx="2"/>
          </p:cNvCxnSpPr>
          <p:nvPr/>
        </p:nvCxnSpPr>
        <p:spPr>
          <a:xfrm>
            <a:off x="9231753" y="3247198"/>
            <a:ext cx="840688"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25" idx="6"/>
            <a:endCxn id="29" idx="2"/>
          </p:cNvCxnSpPr>
          <p:nvPr/>
        </p:nvCxnSpPr>
        <p:spPr>
          <a:xfrm>
            <a:off x="9221361" y="3839022"/>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22" idx="6"/>
            <a:endCxn id="29" idx="2"/>
          </p:cNvCxnSpPr>
          <p:nvPr/>
        </p:nvCxnSpPr>
        <p:spPr>
          <a:xfrm flipV="1">
            <a:off x="9218509" y="3839022"/>
            <a:ext cx="853932" cy="588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20" idx="6"/>
            <a:endCxn id="24" idx="2"/>
          </p:cNvCxnSpPr>
          <p:nvPr/>
        </p:nvCxnSpPr>
        <p:spPr>
          <a:xfrm>
            <a:off x="7578511" y="1857130"/>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21" idx="6"/>
            <a:endCxn id="24" idx="2"/>
          </p:cNvCxnSpPr>
          <p:nvPr/>
        </p:nvCxnSpPr>
        <p:spPr>
          <a:xfrm>
            <a:off x="7568119" y="2448954"/>
            <a:ext cx="1150736" cy="79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14" idx="6"/>
            <a:endCxn id="24" idx="2"/>
          </p:cNvCxnSpPr>
          <p:nvPr/>
        </p:nvCxnSpPr>
        <p:spPr>
          <a:xfrm flipV="1">
            <a:off x="7567359" y="3247198"/>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p:cNvCxnSpPr>
            <a:stCxn id="15" idx="6"/>
            <a:endCxn id="24" idx="2"/>
          </p:cNvCxnSpPr>
          <p:nvPr/>
        </p:nvCxnSpPr>
        <p:spPr>
          <a:xfrm flipV="1">
            <a:off x="7556967" y="3247198"/>
            <a:ext cx="1161888" cy="969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4" idx="6"/>
            <a:endCxn id="25" idx="2"/>
          </p:cNvCxnSpPr>
          <p:nvPr/>
        </p:nvCxnSpPr>
        <p:spPr>
          <a:xfrm>
            <a:off x="7567359" y="3624818"/>
            <a:ext cx="1141104" cy="2142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stCxn id="13" idx="6"/>
            <a:endCxn id="25" idx="2"/>
          </p:cNvCxnSpPr>
          <p:nvPr/>
        </p:nvCxnSpPr>
        <p:spPr>
          <a:xfrm>
            <a:off x="7565267" y="3037506"/>
            <a:ext cx="1143196" cy="801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17" idx="6"/>
            <a:endCxn id="25" idx="2"/>
          </p:cNvCxnSpPr>
          <p:nvPr/>
        </p:nvCxnSpPr>
        <p:spPr>
          <a:xfrm flipV="1">
            <a:off x="7575659" y="3839022"/>
            <a:ext cx="1132804" cy="15781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16" idx="6"/>
            <a:endCxn id="25" idx="2"/>
          </p:cNvCxnSpPr>
          <p:nvPr/>
        </p:nvCxnSpPr>
        <p:spPr>
          <a:xfrm flipV="1">
            <a:off x="7573567" y="3839022"/>
            <a:ext cx="1134896" cy="990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1" name="组 70"/>
          <p:cNvGrpSpPr/>
          <p:nvPr/>
        </p:nvGrpSpPr>
        <p:grpSpPr>
          <a:xfrm>
            <a:off x="8749563" y="2449329"/>
            <a:ext cx="533998" cy="2163286"/>
            <a:chOff x="8749563" y="2449329"/>
            <a:chExt cx="533998" cy="2163286"/>
          </a:xfrm>
        </p:grpSpPr>
        <mc:AlternateContent xmlns:mc="http://schemas.openxmlformats.org/markup-compatibility/2006">
          <mc:Choice xmlns:a14="http://schemas.microsoft.com/office/drawing/2010/main" Requires="a14">
            <p:sp>
              <p:nvSpPr>
                <p:cNvPr id="72" name="矩形 71"/>
                <p:cNvSpPr/>
                <p:nvPr/>
              </p:nvSpPr>
              <p:spPr>
                <a:xfrm>
                  <a:off x="8752544" y="2449329"/>
                  <a:ext cx="51020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2" name="矩形 71"/>
                <p:cNvSpPr>
                  <a:spLocks noRot="1" noChangeAspect="1" noMove="1" noResize="1" noEditPoints="1" noAdjustHandles="1" noChangeArrowheads="1" noChangeShapeType="1" noTextEdit="1"/>
                </p:cNvSpPr>
                <p:nvPr/>
              </p:nvSpPr>
              <p:spPr>
                <a:xfrm>
                  <a:off x="8752544" y="2449329"/>
                  <a:ext cx="510204"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矩形 74"/>
                <p:cNvSpPr/>
                <p:nvPr/>
              </p:nvSpPr>
              <p:spPr>
                <a:xfrm>
                  <a:off x="8749563" y="3037506"/>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5" name="矩形 74"/>
                <p:cNvSpPr>
                  <a:spLocks noRot="1" noChangeAspect="1" noMove="1" noResize="1" noEditPoints="1" noAdjustHandles="1" noChangeArrowheads="1" noChangeShapeType="1" noTextEdit="1"/>
                </p:cNvSpPr>
                <p:nvPr/>
              </p:nvSpPr>
              <p:spPr>
                <a:xfrm>
                  <a:off x="8749563" y="3037506"/>
                  <a:ext cx="516167"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矩形 75"/>
                <p:cNvSpPr/>
                <p:nvPr/>
              </p:nvSpPr>
              <p:spPr>
                <a:xfrm>
                  <a:off x="8749563" y="3628380"/>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6" name="矩形 75"/>
                <p:cNvSpPr>
                  <a:spLocks noRot="1" noChangeAspect="1" noMove="1" noResize="1" noEditPoints="1" noAdjustHandles="1" noChangeArrowheads="1" noChangeShapeType="1" noTextEdit="1"/>
                </p:cNvSpPr>
                <p:nvPr/>
              </p:nvSpPr>
              <p:spPr>
                <a:xfrm>
                  <a:off x="8749563" y="3628380"/>
                  <a:ext cx="516167" cy="40011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矩形 76"/>
                <p:cNvSpPr/>
                <p:nvPr/>
              </p:nvSpPr>
              <p:spPr>
                <a:xfrm>
                  <a:off x="8778359" y="4212505"/>
                  <a:ext cx="505202"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7" name="矩形 76"/>
                <p:cNvSpPr>
                  <a:spLocks noRot="1" noChangeAspect="1" noMove="1" noResize="1" noEditPoints="1" noAdjustHandles="1" noChangeArrowheads="1" noChangeShapeType="1" noTextEdit="1"/>
                </p:cNvSpPr>
                <p:nvPr/>
              </p:nvSpPr>
              <p:spPr>
                <a:xfrm>
                  <a:off x="8778359" y="4212505"/>
                  <a:ext cx="505202" cy="400110"/>
                </a:xfrm>
                <a:prstGeom prst="rect">
                  <a:avLst/>
                </a:prstGeom>
                <a:blipFill rotWithShape="1">
                  <a:blip r:embed="rId6"/>
                </a:blipFill>
              </p:spPr>
              <p:txBody>
                <a:bodyPr/>
                <a:lstStyle/>
                <a:p>
                  <a:r>
                    <a:rPr lang="zh-CN" altLang="en-US">
                      <a:noFill/>
                    </a:rPr>
                    <a:t> </a:t>
                  </a:r>
                </a:p>
              </p:txBody>
            </p:sp>
          </mc:Fallback>
        </mc:AlternateContent>
      </p:grpSp>
      <p:grpSp>
        <p:nvGrpSpPr>
          <p:cNvPr id="78" name="组 77"/>
          <p:cNvGrpSpPr/>
          <p:nvPr/>
        </p:nvGrpSpPr>
        <p:grpSpPr>
          <a:xfrm>
            <a:off x="10138075" y="3014056"/>
            <a:ext cx="504213" cy="997074"/>
            <a:chOff x="10138075" y="3014056"/>
            <a:chExt cx="504213" cy="997074"/>
          </a:xfrm>
        </p:grpSpPr>
        <mc:AlternateContent xmlns:mc="http://schemas.openxmlformats.org/markup-compatibility/2006">
          <mc:Choice xmlns:a14="http://schemas.microsoft.com/office/drawing/2010/main" Requires="a14">
            <p:sp>
              <p:nvSpPr>
                <p:cNvPr id="79" name="矩形 78"/>
                <p:cNvSpPr/>
                <p:nvPr/>
              </p:nvSpPr>
              <p:spPr>
                <a:xfrm>
                  <a:off x="10151448" y="3014056"/>
                  <a:ext cx="490840"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b="0" i="1" smtClean="0">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9" name="矩形 78"/>
                <p:cNvSpPr>
                  <a:spLocks noRot="1" noChangeAspect="1" noMove="1" noResize="1" noEditPoints="1" noAdjustHandles="1" noChangeArrowheads="1" noChangeShapeType="1" noTextEdit="1"/>
                </p:cNvSpPr>
                <p:nvPr/>
              </p:nvSpPr>
              <p:spPr>
                <a:xfrm>
                  <a:off x="10151448" y="3014056"/>
                  <a:ext cx="490840" cy="40011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0" name="矩形 79"/>
                <p:cNvSpPr/>
                <p:nvPr/>
              </p:nvSpPr>
              <p:spPr>
                <a:xfrm>
                  <a:off x="10138075" y="3611020"/>
                  <a:ext cx="496803"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0" name="矩形 79"/>
                <p:cNvSpPr>
                  <a:spLocks noRot="1" noChangeAspect="1" noMove="1" noResize="1" noEditPoints="1" noAdjustHandles="1" noChangeArrowheads="1" noChangeShapeType="1" noTextEdit="1"/>
                </p:cNvSpPr>
                <p:nvPr/>
              </p:nvSpPr>
              <p:spPr>
                <a:xfrm>
                  <a:off x="10138075" y="3611020"/>
                  <a:ext cx="496803" cy="400110"/>
                </a:xfrm>
                <a:prstGeom prst="rect">
                  <a:avLst/>
                </a:prstGeom>
                <a:blipFill rotWithShape="1">
                  <a:blip r:embed="rId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81" name="矩形 80"/>
              <p:cNvSpPr/>
              <p:nvPr/>
            </p:nvSpPr>
            <p:spPr>
              <a:xfrm>
                <a:off x="7579279" y="2941737"/>
                <a:ext cx="467360" cy="36830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p:sp>
            <p:nvSpPr>
              <p:cNvPr id="81" name="矩形 80"/>
              <p:cNvSpPr>
                <a:spLocks noRot="1" noChangeAspect="1" noMove="1" noResize="1" noEditPoints="1" noAdjustHandles="1" noChangeArrowheads="1" noChangeShapeType="1" noTextEdit="1"/>
              </p:cNvSpPr>
              <p:nvPr/>
            </p:nvSpPr>
            <p:spPr>
              <a:xfrm>
                <a:off x="7579279" y="2941737"/>
                <a:ext cx="467360" cy="368300"/>
              </a:xfrm>
              <a:prstGeom prst="rect">
                <a:avLst/>
              </a:prstGeom>
              <a:blipFill rotWithShape="1">
                <a:blip r:embed="rId9"/>
                <a:stretch>
                  <a:fillRect l="-119" t="-113" r="119" b="1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2" name="矩形 81"/>
              <p:cNvSpPr/>
              <p:nvPr/>
            </p:nvSpPr>
            <p:spPr>
              <a:xfrm flipH="1">
                <a:off x="7619790" y="3464836"/>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p:sp>
            <p:nvSpPr>
              <p:cNvPr id="82" name="矩形 81"/>
              <p:cNvSpPr>
                <a:spLocks noRot="1" noChangeAspect="1" noMove="1" noResize="1" noEditPoints="1" noAdjustHandles="1" noChangeArrowheads="1" noChangeShapeType="1" noTextEdit="1"/>
              </p:cNvSpPr>
              <p:nvPr/>
            </p:nvSpPr>
            <p:spPr>
              <a:xfrm flipH="1">
                <a:off x="7619790" y="3464836"/>
                <a:ext cx="397222" cy="368300"/>
              </a:xfrm>
              <a:prstGeom prst="rect">
                <a:avLst/>
              </a:prstGeom>
              <a:blipFill rotWithShape="1">
                <a:blip r:embed="rId10"/>
                <a:stretch>
                  <a:fillRect l="-107" t="-75" r="34"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3" name="矩形 82"/>
              <p:cNvSpPr/>
              <p:nvPr/>
            </p:nvSpPr>
            <p:spPr>
              <a:xfrm flipH="1">
                <a:off x="7617114" y="4452258"/>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3</m:t>
                          </m:r>
                        </m:sub>
                      </m:sSub>
                    </m:oMath>
                  </m:oMathPara>
                </a14:m>
                <a:endParaRPr lang="zh-CN" altLang="en-US" dirty="0">
                  <a:solidFill>
                    <a:srgbClr val="FF0000"/>
                  </a:solidFill>
                </a:endParaRPr>
              </a:p>
            </p:txBody>
          </p:sp>
        </mc:Choice>
        <mc:Fallback>
          <p:sp>
            <p:nvSpPr>
              <p:cNvPr id="83" name="矩形 82"/>
              <p:cNvSpPr>
                <a:spLocks noRot="1" noChangeAspect="1" noMove="1" noResize="1" noEditPoints="1" noAdjustHandles="1" noChangeArrowheads="1" noChangeShapeType="1" noTextEdit="1"/>
              </p:cNvSpPr>
              <p:nvPr/>
            </p:nvSpPr>
            <p:spPr>
              <a:xfrm flipH="1">
                <a:off x="7617114" y="4452258"/>
                <a:ext cx="397222" cy="368300"/>
              </a:xfrm>
              <a:prstGeom prst="rect">
                <a:avLst/>
              </a:prstGeom>
              <a:blipFill rotWithShape="1">
                <a:blip r:embed="rId11"/>
                <a:stretch>
                  <a:fillRect l="-73" t="-74" b="7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4" name="矩形 83"/>
              <p:cNvSpPr/>
              <p:nvPr/>
            </p:nvSpPr>
            <p:spPr>
              <a:xfrm flipH="1">
                <a:off x="7603022" y="4976038"/>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4</m:t>
                          </m:r>
                        </m:sub>
                      </m:sSub>
                    </m:oMath>
                  </m:oMathPara>
                </a14:m>
                <a:endParaRPr lang="zh-CN" altLang="en-US" dirty="0">
                  <a:solidFill>
                    <a:srgbClr val="FF0000"/>
                  </a:solidFill>
                </a:endParaRPr>
              </a:p>
            </p:txBody>
          </p:sp>
        </mc:Choice>
        <mc:Fallback>
          <p:sp>
            <p:nvSpPr>
              <p:cNvPr id="84" name="矩形 83"/>
              <p:cNvSpPr>
                <a:spLocks noRot="1" noChangeAspect="1" noMove="1" noResize="1" noEditPoints="1" noAdjustHandles="1" noChangeArrowheads="1" noChangeShapeType="1" noTextEdit="1"/>
              </p:cNvSpPr>
              <p:nvPr/>
            </p:nvSpPr>
            <p:spPr>
              <a:xfrm flipH="1">
                <a:off x="7603022" y="4976038"/>
                <a:ext cx="397222" cy="368300"/>
              </a:xfrm>
              <a:prstGeom prst="rect">
                <a:avLst/>
              </a:prstGeom>
              <a:blipFill rotWithShape="1">
                <a:blip r:embed="rId12"/>
                <a:stretch>
                  <a:fillRect l="-42" t="-48" r="129" b="48"/>
                </a:stretch>
              </a:blipFill>
            </p:spPr>
            <p:txBody>
              <a:bodyPr/>
              <a:lstStyle/>
              <a:p>
                <a:r>
                  <a:rPr lang="zh-CN" altLang="en-US">
                    <a:noFill/>
                  </a:rPr>
                  <a:t> </a:t>
                </a:r>
              </a:p>
            </p:txBody>
          </p:sp>
        </mc:Fallback>
      </mc:AlternateContent>
      <p:sp>
        <p:nvSpPr>
          <p:cNvPr id="85" name="文字方塊 55"/>
          <p:cNvSpPr txBox="1"/>
          <p:nvPr/>
        </p:nvSpPr>
        <p:spPr>
          <a:xfrm>
            <a:off x="3218943" y="2818661"/>
            <a:ext cx="1283151"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a:t>
            </a:r>
            <a:r>
              <a:rPr lang="en-US" altLang="zh-TW" sz="2000" dirty="0">
                <a:latin typeface="微软雅黑" panose="020B0503020204020204" charset="-122"/>
                <a:ea typeface="微软雅黑" panose="020B0503020204020204" charset="-122"/>
              </a:rPr>
              <a:t>ernel</a:t>
            </a:r>
            <a:endParaRPr lang="zh-TW" altLang="en-US" sz="2000" dirty="0">
              <a:latin typeface="微软雅黑" panose="020B0503020204020204" charset="-122"/>
              <a:ea typeface="微软雅黑" panose="020B0503020204020204" charset="-122"/>
            </a:endParaRPr>
          </a:p>
        </p:txBody>
      </p:sp>
      <p:sp>
        <p:nvSpPr>
          <p:cNvPr id="86" name="文字方塊 55"/>
          <p:cNvSpPr txBox="1"/>
          <p:nvPr/>
        </p:nvSpPr>
        <p:spPr>
          <a:xfrm>
            <a:off x="4193380" y="282023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a:t>
            </a:r>
            <a:endParaRPr lang="zh-TW" altLang="en-US" sz="2000" dirty="0">
              <a:latin typeface="微软雅黑" panose="020B0503020204020204" charset="-122"/>
              <a:ea typeface="微软雅黑" panose="020B0503020204020204" charset="-122"/>
            </a:endParaRPr>
          </a:p>
        </p:txBody>
      </p:sp>
      <p:sp>
        <p:nvSpPr>
          <p:cNvPr id="87" name="文字方塊 55"/>
          <p:cNvSpPr txBox="1"/>
          <p:nvPr/>
        </p:nvSpPr>
        <p:spPr>
          <a:xfrm>
            <a:off x="315087" y="2818661"/>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66" name="椭圆形标注 65"/>
          <p:cNvSpPr/>
          <p:nvPr/>
        </p:nvSpPr>
        <p:spPr>
          <a:xfrm>
            <a:off x="8815013" y="1468591"/>
            <a:ext cx="1895892" cy="629761"/>
          </a:xfrm>
          <a:prstGeom prst="wedgeEllipseCallout">
            <a:avLst>
              <a:gd name="adj1" fmla="val -32539"/>
              <a:gd name="adj2" fmla="val 93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权重共享</a:t>
            </a:r>
            <a:endParaRPr lang="zh-CN" altLang="en-US" dirty="0">
              <a:latin typeface="微软雅黑" panose="020B0503020204020204" charset="-122"/>
              <a:ea typeface="微软雅黑" panose="020B0503020204020204" charset="-122"/>
            </a:endParaRPr>
          </a:p>
        </p:txBody>
      </p:sp>
      <p:sp>
        <p:nvSpPr>
          <p:cNvPr id="67" name="圆角矩形标注 66"/>
          <p:cNvSpPr/>
          <p:nvPr/>
        </p:nvSpPr>
        <p:spPr>
          <a:xfrm>
            <a:off x="7951707" y="786052"/>
            <a:ext cx="1350002" cy="520628"/>
          </a:xfrm>
          <a:prstGeom prst="wedgeRoundRectCallout">
            <a:avLst>
              <a:gd name="adj1" fmla="val -37993"/>
              <a:gd name="adj2" fmla="val 127274"/>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anose="020B0503020204020204" charset="-122"/>
                <a:ea typeface="微软雅黑" panose="020B0503020204020204" charset="-122"/>
              </a:rPr>
              <a:t>局部连接</a:t>
            </a:r>
            <a:endParaRPr lang="zh-CN" altLang="en-US" sz="2000" dirty="0">
              <a:solidFill>
                <a:schemeClr val="bg1"/>
              </a:solidFill>
              <a:latin typeface="微软雅黑" panose="020B0503020204020204" charset="-122"/>
              <a:ea typeface="微软雅黑" panose="020B0503020204020204" charset="-122"/>
            </a:endParaRPr>
          </a:p>
        </p:txBody>
      </p:sp>
      <p:sp>
        <p:nvSpPr>
          <p:cNvPr id="68" name="文本框 67"/>
          <p:cNvSpPr txBox="1"/>
          <p:nvPr/>
        </p:nvSpPr>
        <p:spPr>
          <a:xfrm>
            <a:off x="10216779" y="6168272"/>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9990977" y="2916372"/>
            <a:ext cx="719928" cy="125471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p:cNvSpPr/>
          <p:nvPr/>
        </p:nvSpPr>
        <p:spPr>
          <a:xfrm>
            <a:off x="6990019" y="965019"/>
            <a:ext cx="683762" cy="537562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8617805" y="2298032"/>
            <a:ext cx="719928" cy="250256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3" name="表格 32"/>
          <p:cNvGraphicFramePr>
            <a:graphicFrameLocks noGrp="1"/>
          </p:cNvGraphicFramePr>
          <p:nvPr/>
        </p:nvGraphicFramePr>
        <p:xfrm>
          <a:off x="1726980" y="358872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2" name="矩形 1"/>
          <p:cNvSpPr/>
          <p:nvPr/>
        </p:nvSpPr>
        <p:spPr>
          <a:xfrm>
            <a:off x="1258603" y="277545"/>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311238" y="1526304"/>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卷积层</a:t>
            </a:r>
            <a:endParaRPr lang="zh-TW" altLang="en-US" sz="2400" b="1" dirty="0">
              <a:solidFill>
                <a:srgbClr val="CC0099"/>
              </a:solidFill>
              <a:latin typeface="微软雅黑" panose="020B0503020204020204" charset="-122"/>
              <a:ea typeface="微软雅黑" panose="020B0503020204020204" charset="-122"/>
            </a:endParaRPr>
          </a:p>
        </p:txBody>
      </p:sp>
      <p:graphicFrame>
        <p:nvGraphicFramePr>
          <p:cNvPr id="4" name="表格 3"/>
          <p:cNvGraphicFramePr>
            <a:graphicFrameLocks noGrp="1"/>
          </p:cNvGraphicFramePr>
          <p:nvPr/>
        </p:nvGraphicFramePr>
        <p:xfrm>
          <a:off x="1370146" y="323005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4</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6</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7</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8</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9</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文本框 4"/>
          <p:cNvSpPr txBox="1"/>
          <p:nvPr/>
        </p:nvSpPr>
        <p:spPr>
          <a:xfrm>
            <a:off x="2740472"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4577353" y="3407949"/>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mc:Choice>
        <mc:Fallback xmlns="">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mc:Choice>
        <mc:Fallback xmlns="">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sp>
        <p:nvSpPr>
          <p:cNvPr id="34" name="橢圓 17"/>
          <p:cNvSpPr/>
          <p:nvPr/>
        </p:nvSpPr>
        <p:spPr>
          <a:xfrm>
            <a:off x="7052369" y="278102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4</a:t>
            </a:r>
            <a:endParaRPr lang="zh-TW" altLang="en-US" dirty="0">
              <a:latin typeface="微软雅黑" panose="020B0503020204020204" charset="-122"/>
              <a:ea typeface="微软雅黑" panose="020B0503020204020204" charset="-122"/>
            </a:endParaRPr>
          </a:p>
        </p:txBody>
      </p:sp>
      <p:sp>
        <p:nvSpPr>
          <p:cNvPr id="35" name="橢圓 18"/>
          <p:cNvSpPr/>
          <p:nvPr/>
        </p:nvSpPr>
        <p:spPr>
          <a:xfrm>
            <a:off x="7054461" y="336833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5</a:t>
            </a:r>
            <a:endParaRPr lang="zh-TW" altLang="en-US" dirty="0">
              <a:latin typeface="微软雅黑" panose="020B0503020204020204" charset="-122"/>
              <a:ea typeface="微软雅黑" panose="020B0503020204020204" charset="-122"/>
            </a:endParaRPr>
          </a:p>
        </p:txBody>
      </p:sp>
      <p:sp>
        <p:nvSpPr>
          <p:cNvPr id="36" name="橢圓 19"/>
          <p:cNvSpPr/>
          <p:nvPr/>
        </p:nvSpPr>
        <p:spPr>
          <a:xfrm>
            <a:off x="7044069" y="3960156"/>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6</a:t>
            </a:r>
            <a:endParaRPr lang="zh-TW" altLang="en-US" dirty="0">
              <a:latin typeface="微软雅黑" panose="020B0503020204020204" charset="-122"/>
              <a:ea typeface="微软雅黑" panose="020B0503020204020204" charset="-122"/>
            </a:endParaRPr>
          </a:p>
        </p:txBody>
      </p:sp>
      <p:sp>
        <p:nvSpPr>
          <p:cNvPr id="37" name="橢圓 17"/>
          <p:cNvSpPr/>
          <p:nvPr/>
        </p:nvSpPr>
        <p:spPr>
          <a:xfrm>
            <a:off x="7060669" y="457339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7</a:t>
            </a:r>
            <a:endParaRPr lang="zh-TW" altLang="en-US" dirty="0">
              <a:latin typeface="微软雅黑" panose="020B0503020204020204" charset="-122"/>
              <a:ea typeface="微软雅黑" panose="020B0503020204020204" charset="-122"/>
            </a:endParaRPr>
          </a:p>
        </p:txBody>
      </p:sp>
      <p:sp>
        <p:nvSpPr>
          <p:cNvPr id="38" name="橢圓 18"/>
          <p:cNvSpPr/>
          <p:nvPr/>
        </p:nvSpPr>
        <p:spPr>
          <a:xfrm>
            <a:off x="7062761" y="516070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8</a:t>
            </a:r>
            <a:endParaRPr lang="zh-TW" altLang="en-US" dirty="0">
              <a:latin typeface="微软雅黑" panose="020B0503020204020204" charset="-122"/>
              <a:ea typeface="微软雅黑" panose="020B0503020204020204" charset="-122"/>
            </a:endParaRPr>
          </a:p>
        </p:txBody>
      </p:sp>
      <p:sp>
        <p:nvSpPr>
          <p:cNvPr id="39" name="橢圓 19"/>
          <p:cNvSpPr/>
          <p:nvPr/>
        </p:nvSpPr>
        <p:spPr>
          <a:xfrm>
            <a:off x="7052369" y="575252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9</a:t>
            </a:r>
            <a:endParaRPr lang="zh-TW" altLang="en-US" dirty="0">
              <a:latin typeface="微软雅黑" panose="020B0503020204020204" charset="-122"/>
              <a:ea typeface="微软雅黑" panose="020B0503020204020204" charset="-122"/>
            </a:endParaRPr>
          </a:p>
        </p:txBody>
      </p:sp>
      <p:sp>
        <p:nvSpPr>
          <p:cNvPr id="40" name="橢圓 17"/>
          <p:cNvSpPr/>
          <p:nvPr/>
        </p:nvSpPr>
        <p:spPr>
          <a:xfrm>
            <a:off x="7063521" y="101333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1</a:t>
            </a:r>
            <a:endParaRPr lang="zh-TW" altLang="en-US" dirty="0">
              <a:latin typeface="微软雅黑" panose="020B0503020204020204" charset="-122"/>
              <a:ea typeface="微软雅黑" panose="020B0503020204020204" charset="-122"/>
            </a:endParaRPr>
          </a:p>
        </p:txBody>
      </p:sp>
      <p:sp>
        <p:nvSpPr>
          <p:cNvPr id="41" name="橢圓 18"/>
          <p:cNvSpPr/>
          <p:nvPr/>
        </p:nvSpPr>
        <p:spPr>
          <a:xfrm>
            <a:off x="7065613" y="160064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2</a:t>
            </a:r>
            <a:endParaRPr lang="zh-TW" altLang="en-US" dirty="0">
              <a:latin typeface="微软雅黑" panose="020B0503020204020204" charset="-122"/>
              <a:ea typeface="微软雅黑" panose="020B0503020204020204" charset="-122"/>
            </a:endParaRPr>
          </a:p>
        </p:txBody>
      </p:sp>
      <p:sp>
        <p:nvSpPr>
          <p:cNvPr id="42" name="橢圓 19"/>
          <p:cNvSpPr/>
          <p:nvPr/>
        </p:nvSpPr>
        <p:spPr>
          <a:xfrm>
            <a:off x="7055221" y="219246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3</a:t>
            </a:r>
            <a:endParaRPr lang="zh-TW" altLang="en-US" dirty="0">
              <a:latin typeface="微软雅黑" panose="020B0503020204020204" charset="-122"/>
              <a:ea typeface="微软雅黑" panose="020B0503020204020204" charset="-122"/>
            </a:endParaRPr>
          </a:p>
        </p:txBody>
      </p:sp>
      <p:sp>
        <p:nvSpPr>
          <p:cNvPr id="43" name="橢圓 17"/>
          <p:cNvSpPr/>
          <p:nvPr/>
        </p:nvSpPr>
        <p:spPr>
          <a:xfrm>
            <a:off x="8705611" y="4171088"/>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4" name="橢圓 17"/>
          <p:cNvSpPr/>
          <p:nvPr/>
        </p:nvSpPr>
        <p:spPr>
          <a:xfrm>
            <a:off x="8716763" y="2403400"/>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5" name="橢圓 18"/>
          <p:cNvSpPr/>
          <p:nvPr/>
        </p:nvSpPr>
        <p:spPr>
          <a:xfrm>
            <a:off x="8718855" y="2990712"/>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6" name="橢圓 19"/>
          <p:cNvSpPr/>
          <p:nvPr/>
        </p:nvSpPr>
        <p:spPr>
          <a:xfrm>
            <a:off x="8708463" y="3582536"/>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7" name="橢圓 18"/>
          <p:cNvSpPr/>
          <p:nvPr/>
        </p:nvSpPr>
        <p:spPr>
          <a:xfrm>
            <a:off x="10082833" y="2990712"/>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8" name="橢圓 19"/>
          <p:cNvSpPr/>
          <p:nvPr/>
        </p:nvSpPr>
        <p:spPr>
          <a:xfrm>
            <a:off x="10072441" y="3582536"/>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cxnSp>
        <p:nvCxnSpPr>
          <p:cNvPr id="49" name="直线箭头连接符 48"/>
          <p:cNvCxnSpPr>
            <a:stCxn id="51" idx="6"/>
            <a:endCxn id="55" idx="2"/>
          </p:cNvCxnSpPr>
          <p:nvPr/>
        </p:nvCxnSpPr>
        <p:spPr>
          <a:xfrm>
            <a:off x="7576419" y="1269818"/>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52" idx="6"/>
            <a:endCxn id="55" idx="2"/>
          </p:cNvCxnSpPr>
          <p:nvPr/>
        </p:nvCxnSpPr>
        <p:spPr>
          <a:xfrm>
            <a:off x="7578511" y="1857130"/>
            <a:ext cx="1138252" cy="802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45" idx="6"/>
            <a:endCxn id="55" idx="2"/>
          </p:cNvCxnSpPr>
          <p:nvPr/>
        </p:nvCxnSpPr>
        <p:spPr>
          <a:xfrm flipV="1">
            <a:off x="7565267" y="2659886"/>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46" idx="6"/>
            <a:endCxn id="55" idx="2"/>
          </p:cNvCxnSpPr>
          <p:nvPr/>
        </p:nvCxnSpPr>
        <p:spPr>
          <a:xfrm flipV="1">
            <a:off x="7567359" y="2659886"/>
            <a:ext cx="1149404" cy="964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55" idx="6"/>
            <a:endCxn id="60" idx="2"/>
          </p:cNvCxnSpPr>
          <p:nvPr/>
        </p:nvCxnSpPr>
        <p:spPr>
          <a:xfrm>
            <a:off x="9229661" y="2659886"/>
            <a:ext cx="853172" cy="587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56" idx="6"/>
            <a:endCxn id="60" idx="2"/>
          </p:cNvCxnSpPr>
          <p:nvPr/>
        </p:nvCxnSpPr>
        <p:spPr>
          <a:xfrm>
            <a:off x="9231753" y="3247198"/>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57" idx="6"/>
            <a:endCxn id="60" idx="2"/>
          </p:cNvCxnSpPr>
          <p:nvPr/>
        </p:nvCxnSpPr>
        <p:spPr>
          <a:xfrm flipV="1">
            <a:off x="9221361" y="3247198"/>
            <a:ext cx="861472"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54" idx="6"/>
            <a:endCxn id="60" idx="2"/>
          </p:cNvCxnSpPr>
          <p:nvPr/>
        </p:nvCxnSpPr>
        <p:spPr>
          <a:xfrm flipV="1">
            <a:off x="9218509" y="3247198"/>
            <a:ext cx="864324" cy="1180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55" idx="6"/>
            <a:endCxn id="61" idx="2"/>
          </p:cNvCxnSpPr>
          <p:nvPr/>
        </p:nvCxnSpPr>
        <p:spPr>
          <a:xfrm>
            <a:off x="9229661" y="2659886"/>
            <a:ext cx="842780" cy="1179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56" idx="6"/>
            <a:endCxn id="61" idx="2"/>
          </p:cNvCxnSpPr>
          <p:nvPr/>
        </p:nvCxnSpPr>
        <p:spPr>
          <a:xfrm>
            <a:off x="9231753" y="3247198"/>
            <a:ext cx="840688"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57" idx="6"/>
            <a:endCxn id="61" idx="2"/>
          </p:cNvCxnSpPr>
          <p:nvPr/>
        </p:nvCxnSpPr>
        <p:spPr>
          <a:xfrm>
            <a:off x="9221361" y="3839022"/>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54" idx="6"/>
            <a:endCxn id="61" idx="2"/>
          </p:cNvCxnSpPr>
          <p:nvPr/>
        </p:nvCxnSpPr>
        <p:spPr>
          <a:xfrm flipV="1">
            <a:off x="9218509" y="3839022"/>
            <a:ext cx="853932" cy="588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52" idx="6"/>
            <a:endCxn id="56" idx="2"/>
          </p:cNvCxnSpPr>
          <p:nvPr/>
        </p:nvCxnSpPr>
        <p:spPr>
          <a:xfrm>
            <a:off x="7578511" y="1857130"/>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53" idx="6"/>
            <a:endCxn id="56" idx="2"/>
          </p:cNvCxnSpPr>
          <p:nvPr/>
        </p:nvCxnSpPr>
        <p:spPr>
          <a:xfrm>
            <a:off x="7568119" y="2448954"/>
            <a:ext cx="1150736" cy="79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46" idx="6"/>
            <a:endCxn id="56" idx="2"/>
          </p:cNvCxnSpPr>
          <p:nvPr/>
        </p:nvCxnSpPr>
        <p:spPr>
          <a:xfrm flipV="1">
            <a:off x="7567359" y="3247198"/>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47" idx="6"/>
            <a:endCxn id="56" idx="2"/>
          </p:cNvCxnSpPr>
          <p:nvPr/>
        </p:nvCxnSpPr>
        <p:spPr>
          <a:xfrm flipV="1">
            <a:off x="7556967" y="3247198"/>
            <a:ext cx="1161888" cy="969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46" idx="6"/>
            <a:endCxn id="57" idx="2"/>
          </p:cNvCxnSpPr>
          <p:nvPr/>
        </p:nvCxnSpPr>
        <p:spPr>
          <a:xfrm>
            <a:off x="7567359" y="3624818"/>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45" idx="6"/>
            <a:endCxn id="57" idx="2"/>
          </p:cNvCxnSpPr>
          <p:nvPr/>
        </p:nvCxnSpPr>
        <p:spPr>
          <a:xfrm>
            <a:off x="7565267" y="3037506"/>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49" idx="6"/>
            <a:endCxn id="57" idx="2"/>
          </p:cNvCxnSpPr>
          <p:nvPr/>
        </p:nvCxnSpPr>
        <p:spPr>
          <a:xfrm flipV="1">
            <a:off x="7575659" y="3839022"/>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48" idx="6"/>
            <a:endCxn id="57" idx="2"/>
          </p:cNvCxnSpPr>
          <p:nvPr/>
        </p:nvCxnSpPr>
        <p:spPr>
          <a:xfrm flipV="1">
            <a:off x="7573567" y="3839022"/>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p:nvPr/>
        </p:nvCxnSpPr>
        <p:spPr>
          <a:xfrm>
            <a:off x="7574647" y="4212130"/>
            <a:ext cx="1141104" cy="2142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p:nvPr/>
        </p:nvCxnSpPr>
        <p:spPr>
          <a:xfrm>
            <a:off x="7572555" y="3624818"/>
            <a:ext cx="1143196" cy="8015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p:nvPr/>
        </p:nvCxnSpPr>
        <p:spPr>
          <a:xfrm flipV="1">
            <a:off x="7582947" y="4426334"/>
            <a:ext cx="1132804" cy="15781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p:nvPr/>
        </p:nvCxnSpPr>
        <p:spPr>
          <a:xfrm flipV="1">
            <a:off x="7580855" y="4426334"/>
            <a:ext cx="1134896" cy="9908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椭圆形标注 80"/>
          <p:cNvSpPr/>
          <p:nvPr/>
        </p:nvSpPr>
        <p:spPr>
          <a:xfrm>
            <a:off x="8815013" y="1468591"/>
            <a:ext cx="1895892" cy="629761"/>
          </a:xfrm>
          <a:prstGeom prst="wedgeEllipseCallout">
            <a:avLst>
              <a:gd name="adj1" fmla="val -32539"/>
              <a:gd name="adj2" fmla="val 93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权重共享</a:t>
            </a:r>
            <a:endParaRPr lang="zh-CN" altLang="en-US" dirty="0">
              <a:latin typeface="微软雅黑" panose="020B0503020204020204" charset="-122"/>
              <a:ea typeface="微软雅黑" panose="020B0503020204020204" charset="-122"/>
            </a:endParaRPr>
          </a:p>
        </p:txBody>
      </p:sp>
      <p:grpSp>
        <p:nvGrpSpPr>
          <p:cNvPr id="74" name="组 73"/>
          <p:cNvGrpSpPr/>
          <p:nvPr/>
        </p:nvGrpSpPr>
        <p:grpSpPr>
          <a:xfrm>
            <a:off x="8749563" y="2449329"/>
            <a:ext cx="533998" cy="2163286"/>
            <a:chOff x="8749563" y="2449329"/>
            <a:chExt cx="533998" cy="2163286"/>
          </a:xfrm>
        </p:grpSpPr>
        <mc:AlternateContent xmlns:mc="http://schemas.openxmlformats.org/markup-compatibility/2006">
          <mc:Choice xmlns:a14="http://schemas.microsoft.com/office/drawing/2010/main" Requires="a14">
            <p:sp>
              <p:nvSpPr>
                <p:cNvPr id="75" name="矩形 74"/>
                <p:cNvSpPr/>
                <p:nvPr/>
              </p:nvSpPr>
              <p:spPr>
                <a:xfrm>
                  <a:off x="8752544" y="2449329"/>
                  <a:ext cx="51020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5" name="矩形 74"/>
                <p:cNvSpPr>
                  <a:spLocks noRot="1" noChangeAspect="1" noMove="1" noResize="1" noEditPoints="1" noAdjustHandles="1" noChangeArrowheads="1" noChangeShapeType="1" noTextEdit="1"/>
                </p:cNvSpPr>
                <p:nvPr/>
              </p:nvSpPr>
              <p:spPr>
                <a:xfrm>
                  <a:off x="8752544" y="2449329"/>
                  <a:ext cx="510204"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6" name="矩形 75"/>
                <p:cNvSpPr/>
                <p:nvPr/>
              </p:nvSpPr>
              <p:spPr>
                <a:xfrm>
                  <a:off x="8749563" y="3037506"/>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6" name="矩形 75"/>
                <p:cNvSpPr>
                  <a:spLocks noRot="1" noChangeAspect="1" noMove="1" noResize="1" noEditPoints="1" noAdjustHandles="1" noChangeArrowheads="1" noChangeShapeType="1" noTextEdit="1"/>
                </p:cNvSpPr>
                <p:nvPr/>
              </p:nvSpPr>
              <p:spPr>
                <a:xfrm>
                  <a:off x="8749563" y="3037506"/>
                  <a:ext cx="516167"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7" name="矩形 76"/>
                <p:cNvSpPr/>
                <p:nvPr/>
              </p:nvSpPr>
              <p:spPr>
                <a:xfrm>
                  <a:off x="8749563" y="3628380"/>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77" name="矩形 76"/>
                <p:cNvSpPr>
                  <a:spLocks noRot="1" noChangeAspect="1" noMove="1" noResize="1" noEditPoints="1" noAdjustHandles="1" noChangeArrowheads="1" noChangeShapeType="1" noTextEdit="1"/>
                </p:cNvSpPr>
                <p:nvPr/>
              </p:nvSpPr>
              <p:spPr>
                <a:xfrm>
                  <a:off x="8749563" y="3628380"/>
                  <a:ext cx="516167" cy="40011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8" name="矩形 87"/>
                <p:cNvSpPr/>
                <p:nvPr/>
              </p:nvSpPr>
              <p:spPr>
                <a:xfrm>
                  <a:off x="8778359" y="4212505"/>
                  <a:ext cx="505202"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8" name="矩形 87"/>
                <p:cNvSpPr>
                  <a:spLocks noRot="1" noChangeAspect="1" noMove="1" noResize="1" noEditPoints="1" noAdjustHandles="1" noChangeArrowheads="1" noChangeShapeType="1" noTextEdit="1"/>
                </p:cNvSpPr>
                <p:nvPr/>
              </p:nvSpPr>
              <p:spPr>
                <a:xfrm>
                  <a:off x="8778359" y="4212505"/>
                  <a:ext cx="505202" cy="400110"/>
                </a:xfrm>
                <a:prstGeom prst="rect">
                  <a:avLst/>
                </a:prstGeom>
                <a:blipFill rotWithShape="1">
                  <a:blip r:embed="rId6"/>
                </a:blipFill>
              </p:spPr>
              <p:txBody>
                <a:bodyPr/>
                <a:lstStyle/>
                <a:p>
                  <a:r>
                    <a:rPr lang="zh-CN" altLang="en-US">
                      <a:noFill/>
                    </a:rPr>
                    <a:t> </a:t>
                  </a:r>
                </a:p>
              </p:txBody>
            </p:sp>
          </mc:Fallback>
        </mc:AlternateContent>
      </p:grpSp>
      <p:grpSp>
        <p:nvGrpSpPr>
          <p:cNvPr id="89" name="组 88"/>
          <p:cNvGrpSpPr/>
          <p:nvPr/>
        </p:nvGrpSpPr>
        <p:grpSpPr>
          <a:xfrm>
            <a:off x="10138075" y="3014056"/>
            <a:ext cx="504213" cy="997074"/>
            <a:chOff x="10138075" y="3014056"/>
            <a:chExt cx="504213" cy="997074"/>
          </a:xfrm>
        </p:grpSpPr>
        <mc:AlternateContent xmlns:mc="http://schemas.openxmlformats.org/markup-compatibility/2006">
          <mc:Choice xmlns:a14="http://schemas.microsoft.com/office/drawing/2010/main" Requires="a14">
            <p:sp>
              <p:nvSpPr>
                <p:cNvPr id="90" name="矩形 89"/>
                <p:cNvSpPr/>
                <p:nvPr/>
              </p:nvSpPr>
              <p:spPr>
                <a:xfrm>
                  <a:off x="10151448" y="3014056"/>
                  <a:ext cx="490840"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b="0" i="1" smtClean="0">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0" name="矩形 89"/>
                <p:cNvSpPr>
                  <a:spLocks noRot="1" noChangeAspect="1" noMove="1" noResize="1" noEditPoints="1" noAdjustHandles="1" noChangeArrowheads="1" noChangeShapeType="1" noTextEdit="1"/>
                </p:cNvSpPr>
                <p:nvPr/>
              </p:nvSpPr>
              <p:spPr>
                <a:xfrm>
                  <a:off x="10151448" y="3014056"/>
                  <a:ext cx="490840" cy="40011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矩形 90"/>
                <p:cNvSpPr/>
                <p:nvPr/>
              </p:nvSpPr>
              <p:spPr>
                <a:xfrm>
                  <a:off x="10138075" y="3611020"/>
                  <a:ext cx="496803"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1" name="矩形 90"/>
                <p:cNvSpPr>
                  <a:spLocks noRot="1" noChangeAspect="1" noMove="1" noResize="1" noEditPoints="1" noAdjustHandles="1" noChangeArrowheads="1" noChangeShapeType="1" noTextEdit="1"/>
                </p:cNvSpPr>
                <p:nvPr/>
              </p:nvSpPr>
              <p:spPr>
                <a:xfrm>
                  <a:off x="10138075" y="3611020"/>
                  <a:ext cx="496803" cy="400110"/>
                </a:xfrm>
                <a:prstGeom prst="rect">
                  <a:avLst/>
                </a:prstGeom>
                <a:blipFill rotWithShape="1">
                  <a:blip r:embed="rId8"/>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92" name="矩形 91"/>
              <p:cNvSpPr/>
              <p:nvPr/>
            </p:nvSpPr>
            <p:spPr>
              <a:xfrm>
                <a:off x="7576810" y="3573411"/>
                <a:ext cx="467360" cy="36830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1</m:t>
                          </m:r>
                        </m:sub>
                      </m:sSub>
                    </m:oMath>
                  </m:oMathPara>
                </a14:m>
                <a:endParaRPr lang="zh-CN" altLang="en-US" dirty="0">
                  <a:solidFill>
                    <a:srgbClr val="FF0000"/>
                  </a:solidFill>
                </a:endParaRPr>
              </a:p>
            </p:txBody>
          </p:sp>
        </mc:Choice>
        <mc:Fallback>
          <p:sp>
            <p:nvSpPr>
              <p:cNvPr id="92" name="矩形 91"/>
              <p:cNvSpPr>
                <a:spLocks noRot="1" noChangeAspect="1" noMove="1" noResize="1" noEditPoints="1" noAdjustHandles="1" noChangeArrowheads="1" noChangeShapeType="1" noTextEdit="1"/>
              </p:cNvSpPr>
              <p:nvPr/>
            </p:nvSpPr>
            <p:spPr>
              <a:xfrm>
                <a:off x="7576810" y="3573411"/>
                <a:ext cx="467360" cy="368300"/>
              </a:xfrm>
              <a:prstGeom prst="rect">
                <a:avLst/>
              </a:prstGeom>
              <a:blipFill rotWithShape="1">
                <a:blip r:embed="rId9"/>
                <a:stretch>
                  <a:fillRect l="-134" t="-72" r="134" b="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3" name="矩形 92"/>
              <p:cNvSpPr/>
              <p:nvPr/>
            </p:nvSpPr>
            <p:spPr>
              <a:xfrm flipH="1">
                <a:off x="7617321" y="4096510"/>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2</m:t>
                          </m:r>
                        </m:sub>
                      </m:sSub>
                    </m:oMath>
                  </m:oMathPara>
                </a14:m>
                <a:endParaRPr lang="zh-CN" altLang="en-US" dirty="0">
                  <a:solidFill>
                    <a:srgbClr val="FF0000"/>
                  </a:solidFill>
                </a:endParaRPr>
              </a:p>
            </p:txBody>
          </p:sp>
        </mc:Choice>
        <mc:Fallback>
          <p:sp>
            <p:nvSpPr>
              <p:cNvPr id="93" name="矩形 92"/>
              <p:cNvSpPr>
                <a:spLocks noRot="1" noChangeAspect="1" noMove="1" noResize="1" noEditPoints="1" noAdjustHandles="1" noChangeArrowheads="1" noChangeShapeType="1" noTextEdit="1"/>
              </p:cNvSpPr>
              <p:nvPr/>
            </p:nvSpPr>
            <p:spPr>
              <a:xfrm flipH="1">
                <a:off x="7617321" y="4096510"/>
                <a:ext cx="397222" cy="368300"/>
              </a:xfrm>
              <a:prstGeom prst="rect">
                <a:avLst/>
              </a:prstGeom>
              <a:blipFill rotWithShape="1">
                <a:blip r:embed="rId10"/>
                <a:stretch>
                  <a:fillRect l="-125" t="-34" r="52" b="3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矩形 93"/>
              <p:cNvSpPr/>
              <p:nvPr/>
            </p:nvSpPr>
            <p:spPr>
              <a:xfrm flipH="1">
                <a:off x="7614645" y="5083932"/>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3</m:t>
                          </m:r>
                        </m:sub>
                      </m:sSub>
                    </m:oMath>
                  </m:oMathPara>
                </a14:m>
                <a:endParaRPr lang="zh-CN" altLang="en-US" dirty="0">
                  <a:solidFill>
                    <a:srgbClr val="FF0000"/>
                  </a:solidFill>
                </a:endParaRPr>
              </a:p>
            </p:txBody>
          </p:sp>
        </mc:Choice>
        <mc:Fallback>
          <p:sp>
            <p:nvSpPr>
              <p:cNvPr id="94" name="矩形 93"/>
              <p:cNvSpPr>
                <a:spLocks noRot="1" noChangeAspect="1" noMove="1" noResize="1" noEditPoints="1" noAdjustHandles="1" noChangeArrowheads="1" noChangeShapeType="1" noTextEdit="1"/>
              </p:cNvSpPr>
              <p:nvPr/>
            </p:nvSpPr>
            <p:spPr>
              <a:xfrm flipH="1">
                <a:off x="7614645" y="5083932"/>
                <a:ext cx="397222" cy="368300"/>
              </a:xfrm>
              <a:prstGeom prst="rect">
                <a:avLst/>
              </a:prstGeom>
              <a:blipFill rotWithShape="1">
                <a:blip r:embed="rId11"/>
                <a:stretch>
                  <a:fillRect l="-91" t="-33" r="18"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矩形 94"/>
              <p:cNvSpPr/>
              <p:nvPr/>
            </p:nvSpPr>
            <p:spPr>
              <a:xfrm flipH="1">
                <a:off x="7600553" y="5607712"/>
                <a:ext cx="397222" cy="36830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𝑤</m:t>
                          </m:r>
                        </m:e>
                        <m:sub>
                          <m:r>
                            <a:rPr lang="en-US" altLang="zh-CN" b="0" i="1" smtClean="0">
                              <a:solidFill>
                                <a:srgbClr val="FF0000"/>
                              </a:solidFill>
                              <a:latin typeface="Cambria Math" panose="02040503050406030204" pitchFamily="18" charset="0"/>
                            </a:rPr>
                            <m:t>4</m:t>
                          </m:r>
                        </m:sub>
                      </m:sSub>
                    </m:oMath>
                  </m:oMathPara>
                </a14:m>
                <a:endParaRPr lang="zh-CN" altLang="en-US" dirty="0">
                  <a:solidFill>
                    <a:srgbClr val="FF0000"/>
                  </a:solidFill>
                </a:endParaRPr>
              </a:p>
            </p:txBody>
          </p:sp>
        </mc:Choice>
        <mc:Fallback>
          <p:sp>
            <p:nvSpPr>
              <p:cNvPr id="95" name="矩形 94"/>
              <p:cNvSpPr>
                <a:spLocks noRot="1" noChangeAspect="1" noMove="1" noResize="1" noEditPoints="1" noAdjustHandles="1" noChangeArrowheads="1" noChangeShapeType="1" noTextEdit="1"/>
              </p:cNvSpPr>
              <p:nvPr/>
            </p:nvSpPr>
            <p:spPr>
              <a:xfrm flipH="1">
                <a:off x="7600553" y="5607712"/>
                <a:ext cx="397222" cy="368300"/>
              </a:xfrm>
              <a:prstGeom prst="rect">
                <a:avLst/>
              </a:prstGeom>
              <a:blipFill rotWithShape="1">
                <a:blip r:embed="rId12"/>
                <a:stretch>
                  <a:fillRect l="-60" t="-7" r="147" b="7"/>
                </a:stretch>
              </a:blipFill>
            </p:spPr>
            <p:txBody>
              <a:bodyPr/>
              <a:lstStyle/>
              <a:p>
                <a:r>
                  <a:rPr lang="zh-CN" altLang="en-US">
                    <a:noFill/>
                  </a:rPr>
                  <a:t> </a:t>
                </a:r>
              </a:p>
            </p:txBody>
          </p:sp>
        </mc:Fallback>
      </mc:AlternateContent>
      <p:sp>
        <p:nvSpPr>
          <p:cNvPr id="96" name="文字方塊 55"/>
          <p:cNvSpPr txBox="1"/>
          <p:nvPr/>
        </p:nvSpPr>
        <p:spPr>
          <a:xfrm>
            <a:off x="3218943" y="2818661"/>
            <a:ext cx="1283151"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a:t>
            </a:r>
            <a:r>
              <a:rPr lang="en-US" altLang="zh-TW" sz="2000" dirty="0">
                <a:latin typeface="微软雅黑" panose="020B0503020204020204" charset="-122"/>
                <a:ea typeface="微软雅黑" panose="020B0503020204020204" charset="-122"/>
              </a:rPr>
              <a:t>ernel</a:t>
            </a:r>
            <a:endParaRPr lang="zh-TW" altLang="en-US" sz="2000" dirty="0">
              <a:latin typeface="微软雅黑" panose="020B0503020204020204" charset="-122"/>
              <a:ea typeface="微软雅黑" panose="020B0503020204020204" charset="-122"/>
            </a:endParaRPr>
          </a:p>
        </p:txBody>
      </p:sp>
      <p:sp>
        <p:nvSpPr>
          <p:cNvPr id="97" name="文字方塊 55"/>
          <p:cNvSpPr txBox="1"/>
          <p:nvPr/>
        </p:nvSpPr>
        <p:spPr>
          <a:xfrm>
            <a:off x="4193380" y="282023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a:t>
            </a:r>
            <a:endParaRPr lang="zh-TW" altLang="en-US" sz="2000" dirty="0">
              <a:latin typeface="微软雅黑" panose="020B0503020204020204" charset="-122"/>
              <a:ea typeface="微软雅黑" panose="020B0503020204020204" charset="-122"/>
            </a:endParaRPr>
          </a:p>
        </p:txBody>
      </p:sp>
      <p:sp>
        <p:nvSpPr>
          <p:cNvPr id="98" name="文字方塊 55"/>
          <p:cNvSpPr txBox="1"/>
          <p:nvPr/>
        </p:nvSpPr>
        <p:spPr>
          <a:xfrm>
            <a:off x="315087" y="2818661"/>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100" name="圆角矩形标注 99"/>
          <p:cNvSpPr/>
          <p:nvPr/>
        </p:nvSpPr>
        <p:spPr>
          <a:xfrm>
            <a:off x="7951707" y="786052"/>
            <a:ext cx="1350002" cy="520628"/>
          </a:xfrm>
          <a:prstGeom prst="wedgeRoundRectCallout">
            <a:avLst>
              <a:gd name="adj1" fmla="val -37993"/>
              <a:gd name="adj2" fmla="val 127274"/>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anose="020B0503020204020204" charset="-122"/>
                <a:ea typeface="微软雅黑" panose="020B0503020204020204" charset="-122"/>
              </a:rPr>
              <a:t>局部连接</a:t>
            </a:r>
            <a:endParaRPr lang="zh-CN" altLang="en-US" sz="2000" dirty="0">
              <a:solidFill>
                <a:schemeClr val="bg1"/>
              </a:solidFill>
              <a:latin typeface="微软雅黑" panose="020B0503020204020204" charset="-122"/>
              <a:ea typeface="微软雅黑" panose="020B0503020204020204" charset="-122"/>
            </a:endParaRPr>
          </a:p>
        </p:txBody>
      </p:sp>
      <p:sp>
        <p:nvSpPr>
          <p:cNvPr id="82" name="文本框 81"/>
          <p:cNvSpPr txBox="1"/>
          <p:nvPr/>
        </p:nvSpPr>
        <p:spPr>
          <a:xfrm>
            <a:off x="10216779" y="6168272"/>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9990977" y="2744919"/>
            <a:ext cx="719928" cy="125471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6990019" y="793566"/>
            <a:ext cx="683762" cy="537562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8617805" y="2126579"/>
            <a:ext cx="719928" cy="250256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文字方塊 55"/>
          <p:cNvSpPr txBox="1"/>
          <p:nvPr/>
        </p:nvSpPr>
        <p:spPr>
          <a:xfrm>
            <a:off x="7715512" y="4651413"/>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zh-TW" altLang="en-US" sz="2000" dirty="0">
              <a:latin typeface="微软雅黑" panose="020B0503020204020204" charset="-122"/>
              <a:ea typeface="微软雅黑" panose="020B0503020204020204" charset="-122"/>
            </a:endParaRPr>
          </a:p>
        </p:txBody>
      </p:sp>
      <p:sp>
        <p:nvSpPr>
          <p:cNvPr id="79" name="文字方塊 55"/>
          <p:cNvSpPr txBox="1"/>
          <p:nvPr/>
        </p:nvSpPr>
        <p:spPr>
          <a:xfrm>
            <a:off x="5707528" y="6128297"/>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graphicFrame>
        <p:nvGraphicFramePr>
          <p:cNvPr id="33" name="表格 32"/>
          <p:cNvGraphicFramePr>
            <a:graphicFrameLocks noGrp="1"/>
          </p:cNvGraphicFramePr>
          <p:nvPr/>
        </p:nvGraphicFramePr>
        <p:xfrm>
          <a:off x="1726980" y="358872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2" name="矩形 1"/>
          <p:cNvSpPr/>
          <p:nvPr/>
        </p:nvSpPr>
        <p:spPr>
          <a:xfrm>
            <a:off x="1262452" y="365432"/>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315087" y="1468591"/>
            <a:ext cx="1894731"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卷积层</a:t>
            </a:r>
            <a:endParaRPr lang="zh-TW" altLang="en-US" sz="2400" b="1" dirty="0">
              <a:solidFill>
                <a:srgbClr val="CC0099"/>
              </a:solidFill>
              <a:latin typeface="微软雅黑" panose="020B0503020204020204" charset="-122"/>
              <a:ea typeface="微软雅黑" panose="020B0503020204020204" charset="-122"/>
            </a:endParaRPr>
          </a:p>
        </p:txBody>
      </p:sp>
      <p:graphicFrame>
        <p:nvGraphicFramePr>
          <p:cNvPr id="4" name="表格 3"/>
          <p:cNvGraphicFramePr>
            <a:graphicFrameLocks noGrp="1"/>
          </p:cNvGraphicFramePr>
          <p:nvPr/>
        </p:nvGraphicFramePr>
        <p:xfrm>
          <a:off x="1370146" y="323005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4</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6</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7</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8</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9</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文本框 4"/>
          <p:cNvSpPr txBox="1"/>
          <p:nvPr/>
        </p:nvSpPr>
        <p:spPr>
          <a:xfrm>
            <a:off x="2740472"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4577353" y="3407949"/>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mc:Choice>
        <mc:Fallback xmlns="">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mc:Choice>
        <mc:Fallback xmlns="">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sp>
        <p:nvSpPr>
          <p:cNvPr id="34" name="橢圓 17"/>
          <p:cNvSpPr/>
          <p:nvPr/>
        </p:nvSpPr>
        <p:spPr>
          <a:xfrm>
            <a:off x="7052369" y="2609567"/>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4</a:t>
            </a:r>
            <a:endParaRPr lang="zh-TW" altLang="en-US" dirty="0">
              <a:latin typeface="微软雅黑" panose="020B0503020204020204" charset="-122"/>
              <a:ea typeface="微软雅黑" panose="020B0503020204020204" charset="-122"/>
            </a:endParaRPr>
          </a:p>
        </p:txBody>
      </p:sp>
      <p:sp>
        <p:nvSpPr>
          <p:cNvPr id="35" name="橢圓 18"/>
          <p:cNvSpPr/>
          <p:nvPr/>
        </p:nvSpPr>
        <p:spPr>
          <a:xfrm>
            <a:off x="7054461" y="3196879"/>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5</a:t>
            </a:r>
            <a:endParaRPr lang="zh-TW" altLang="en-US" dirty="0">
              <a:latin typeface="微软雅黑" panose="020B0503020204020204" charset="-122"/>
              <a:ea typeface="微软雅黑" panose="020B0503020204020204" charset="-122"/>
            </a:endParaRPr>
          </a:p>
        </p:txBody>
      </p:sp>
      <p:sp>
        <p:nvSpPr>
          <p:cNvPr id="36" name="橢圓 19"/>
          <p:cNvSpPr/>
          <p:nvPr/>
        </p:nvSpPr>
        <p:spPr>
          <a:xfrm>
            <a:off x="7044069" y="3788703"/>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6</a:t>
            </a:r>
            <a:endParaRPr lang="zh-TW" altLang="en-US" dirty="0">
              <a:latin typeface="微软雅黑" panose="020B0503020204020204" charset="-122"/>
              <a:ea typeface="微软雅黑" panose="020B0503020204020204" charset="-122"/>
            </a:endParaRPr>
          </a:p>
        </p:txBody>
      </p:sp>
      <p:sp>
        <p:nvSpPr>
          <p:cNvPr id="37" name="橢圓 17"/>
          <p:cNvSpPr/>
          <p:nvPr/>
        </p:nvSpPr>
        <p:spPr>
          <a:xfrm>
            <a:off x="7060669" y="4401939"/>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7</a:t>
            </a:r>
            <a:endParaRPr lang="zh-TW" altLang="en-US" dirty="0">
              <a:latin typeface="微软雅黑" panose="020B0503020204020204" charset="-122"/>
              <a:ea typeface="微软雅黑" panose="020B0503020204020204" charset="-122"/>
            </a:endParaRPr>
          </a:p>
        </p:txBody>
      </p:sp>
      <p:sp>
        <p:nvSpPr>
          <p:cNvPr id="38" name="橢圓 18"/>
          <p:cNvSpPr/>
          <p:nvPr/>
        </p:nvSpPr>
        <p:spPr>
          <a:xfrm>
            <a:off x="7062761" y="4989251"/>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8</a:t>
            </a:r>
            <a:endParaRPr lang="zh-TW" altLang="en-US" dirty="0">
              <a:latin typeface="微软雅黑" panose="020B0503020204020204" charset="-122"/>
              <a:ea typeface="微软雅黑" panose="020B0503020204020204" charset="-122"/>
            </a:endParaRPr>
          </a:p>
        </p:txBody>
      </p:sp>
      <p:sp>
        <p:nvSpPr>
          <p:cNvPr id="39" name="橢圓 19"/>
          <p:cNvSpPr/>
          <p:nvPr/>
        </p:nvSpPr>
        <p:spPr>
          <a:xfrm>
            <a:off x="7052369" y="5581075"/>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9</a:t>
            </a:r>
            <a:endParaRPr lang="zh-TW" altLang="en-US" dirty="0">
              <a:latin typeface="微软雅黑" panose="020B0503020204020204" charset="-122"/>
              <a:ea typeface="微软雅黑" panose="020B0503020204020204" charset="-122"/>
            </a:endParaRPr>
          </a:p>
        </p:txBody>
      </p:sp>
      <p:sp>
        <p:nvSpPr>
          <p:cNvPr id="40" name="橢圓 17"/>
          <p:cNvSpPr/>
          <p:nvPr/>
        </p:nvSpPr>
        <p:spPr>
          <a:xfrm>
            <a:off x="7063521" y="841879"/>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1</a:t>
            </a:r>
            <a:endParaRPr lang="zh-TW" altLang="en-US" dirty="0">
              <a:latin typeface="微软雅黑" panose="020B0503020204020204" charset="-122"/>
              <a:ea typeface="微软雅黑" panose="020B0503020204020204" charset="-122"/>
            </a:endParaRPr>
          </a:p>
        </p:txBody>
      </p:sp>
      <p:sp>
        <p:nvSpPr>
          <p:cNvPr id="41" name="橢圓 18"/>
          <p:cNvSpPr/>
          <p:nvPr/>
        </p:nvSpPr>
        <p:spPr>
          <a:xfrm>
            <a:off x="7065613" y="1429191"/>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2</a:t>
            </a:r>
            <a:endParaRPr lang="zh-TW" altLang="en-US" dirty="0">
              <a:latin typeface="微软雅黑" panose="020B0503020204020204" charset="-122"/>
              <a:ea typeface="微软雅黑" panose="020B0503020204020204" charset="-122"/>
            </a:endParaRPr>
          </a:p>
        </p:txBody>
      </p:sp>
      <p:sp>
        <p:nvSpPr>
          <p:cNvPr id="42" name="橢圓 19"/>
          <p:cNvSpPr/>
          <p:nvPr/>
        </p:nvSpPr>
        <p:spPr>
          <a:xfrm>
            <a:off x="7055221" y="2021015"/>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3</a:t>
            </a:r>
            <a:endParaRPr lang="zh-TW" altLang="en-US" dirty="0">
              <a:latin typeface="微软雅黑" panose="020B0503020204020204" charset="-122"/>
              <a:ea typeface="微软雅黑" panose="020B0503020204020204" charset="-122"/>
            </a:endParaRPr>
          </a:p>
        </p:txBody>
      </p:sp>
      <p:sp>
        <p:nvSpPr>
          <p:cNvPr id="43" name="橢圓 17"/>
          <p:cNvSpPr/>
          <p:nvPr/>
        </p:nvSpPr>
        <p:spPr>
          <a:xfrm>
            <a:off x="8705611" y="3999635"/>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4" name="橢圓 17"/>
          <p:cNvSpPr/>
          <p:nvPr/>
        </p:nvSpPr>
        <p:spPr>
          <a:xfrm>
            <a:off x="8716763" y="2231947"/>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5" name="橢圓 18"/>
          <p:cNvSpPr/>
          <p:nvPr/>
        </p:nvSpPr>
        <p:spPr>
          <a:xfrm>
            <a:off x="8718855" y="2819259"/>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6" name="橢圓 19"/>
          <p:cNvSpPr/>
          <p:nvPr/>
        </p:nvSpPr>
        <p:spPr>
          <a:xfrm>
            <a:off x="8708463" y="3411083"/>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7" name="橢圓 18"/>
          <p:cNvSpPr/>
          <p:nvPr/>
        </p:nvSpPr>
        <p:spPr>
          <a:xfrm>
            <a:off x="10082833" y="2819259"/>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8" name="橢圓 19"/>
          <p:cNvSpPr/>
          <p:nvPr/>
        </p:nvSpPr>
        <p:spPr>
          <a:xfrm>
            <a:off x="10072441" y="3411083"/>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cxnSp>
        <p:nvCxnSpPr>
          <p:cNvPr id="49" name="直线箭头连接符 48"/>
          <p:cNvCxnSpPr>
            <a:stCxn id="51" idx="6"/>
            <a:endCxn id="55" idx="2"/>
          </p:cNvCxnSpPr>
          <p:nvPr/>
        </p:nvCxnSpPr>
        <p:spPr>
          <a:xfrm>
            <a:off x="7576419" y="1098365"/>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52" idx="6"/>
            <a:endCxn id="55" idx="2"/>
          </p:cNvCxnSpPr>
          <p:nvPr/>
        </p:nvCxnSpPr>
        <p:spPr>
          <a:xfrm>
            <a:off x="7578511" y="1685677"/>
            <a:ext cx="1138252" cy="802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45" idx="6"/>
            <a:endCxn id="55" idx="2"/>
          </p:cNvCxnSpPr>
          <p:nvPr/>
        </p:nvCxnSpPr>
        <p:spPr>
          <a:xfrm flipV="1">
            <a:off x="7565267" y="2488433"/>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46" idx="6"/>
            <a:endCxn id="55" idx="2"/>
          </p:cNvCxnSpPr>
          <p:nvPr/>
        </p:nvCxnSpPr>
        <p:spPr>
          <a:xfrm flipV="1">
            <a:off x="7567359" y="2488433"/>
            <a:ext cx="1149404" cy="964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55" idx="6"/>
            <a:endCxn id="60" idx="2"/>
          </p:cNvCxnSpPr>
          <p:nvPr/>
        </p:nvCxnSpPr>
        <p:spPr>
          <a:xfrm>
            <a:off x="9229661" y="2488433"/>
            <a:ext cx="853172" cy="58731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56" idx="6"/>
            <a:endCxn id="60" idx="2"/>
          </p:cNvCxnSpPr>
          <p:nvPr/>
        </p:nvCxnSpPr>
        <p:spPr>
          <a:xfrm>
            <a:off x="9231753" y="3075745"/>
            <a:ext cx="85108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57" idx="6"/>
            <a:endCxn id="60" idx="2"/>
          </p:cNvCxnSpPr>
          <p:nvPr/>
        </p:nvCxnSpPr>
        <p:spPr>
          <a:xfrm flipV="1">
            <a:off x="9221361" y="3075745"/>
            <a:ext cx="861472" cy="591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54" idx="6"/>
            <a:endCxn id="60" idx="2"/>
          </p:cNvCxnSpPr>
          <p:nvPr/>
        </p:nvCxnSpPr>
        <p:spPr>
          <a:xfrm flipV="1">
            <a:off x="9218509" y="3075745"/>
            <a:ext cx="864324" cy="11803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55" idx="6"/>
            <a:endCxn id="61" idx="2"/>
          </p:cNvCxnSpPr>
          <p:nvPr/>
        </p:nvCxnSpPr>
        <p:spPr>
          <a:xfrm>
            <a:off x="9229661" y="2488433"/>
            <a:ext cx="842780" cy="11791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56" idx="6"/>
            <a:endCxn id="61" idx="2"/>
          </p:cNvCxnSpPr>
          <p:nvPr/>
        </p:nvCxnSpPr>
        <p:spPr>
          <a:xfrm>
            <a:off x="9231753" y="3075745"/>
            <a:ext cx="840688" cy="5918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57" idx="6"/>
            <a:endCxn id="61" idx="2"/>
          </p:cNvCxnSpPr>
          <p:nvPr/>
        </p:nvCxnSpPr>
        <p:spPr>
          <a:xfrm>
            <a:off x="9221361" y="3667569"/>
            <a:ext cx="85108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54" idx="6"/>
            <a:endCxn id="61" idx="2"/>
          </p:cNvCxnSpPr>
          <p:nvPr/>
        </p:nvCxnSpPr>
        <p:spPr>
          <a:xfrm flipV="1">
            <a:off x="9218509" y="3667569"/>
            <a:ext cx="853932" cy="5885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52" idx="6"/>
            <a:endCxn id="56" idx="2"/>
          </p:cNvCxnSpPr>
          <p:nvPr/>
        </p:nvCxnSpPr>
        <p:spPr>
          <a:xfrm>
            <a:off x="7578511" y="1685677"/>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53" idx="6"/>
            <a:endCxn id="56" idx="2"/>
          </p:cNvCxnSpPr>
          <p:nvPr/>
        </p:nvCxnSpPr>
        <p:spPr>
          <a:xfrm>
            <a:off x="7568119" y="2277501"/>
            <a:ext cx="1150736" cy="79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46" idx="6"/>
            <a:endCxn id="56" idx="2"/>
          </p:cNvCxnSpPr>
          <p:nvPr/>
        </p:nvCxnSpPr>
        <p:spPr>
          <a:xfrm flipV="1">
            <a:off x="7567359" y="3075745"/>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47" idx="6"/>
            <a:endCxn id="56" idx="2"/>
          </p:cNvCxnSpPr>
          <p:nvPr/>
        </p:nvCxnSpPr>
        <p:spPr>
          <a:xfrm flipV="1">
            <a:off x="7556967" y="3075745"/>
            <a:ext cx="1161888" cy="969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46" idx="6"/>
            <a:endCxn id="57" idx="2"/>
          </p:cNvCxnSpPr>
          <p:nvPr/>
        </p:nvCxnSpPr>
        <p:spPr>
          <a:xfrm>
            <a:off x="7567359" y="3453365"/>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45" idx="6"/>
            <a:endCxn id="57" idx="2"/>
          </p:cNvCxnSpPr>
          <p:nvPr/>
        </p:nvCxnSpPr>
        <p:spPr>
          <a:xfrm>
            <a:off x="7565267" y="2866053"/>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49" idx="6"/>
            <a:endCxn id="57" idx="2"/>
          </p:cNvCxnSpPr>
          <p:nvPr/>
        </p:nvCxnSpPr>
        <p:spPr>
          <a:xfrm flipV="1">
            <a:off x="7575659" y="3667569"/>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48" idx="6"/>
            <a:endCxn id="57" idx="2"/>
          </p:cNvCxnSpPr>
          <p:nvPr/>
        </p:nvCxnSpPr>
        <p:spPr>
          <a:xfrm flipV="1">
            <a:off x="7573567" y="3667569"/>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p:nvPr/>
        </p:nvCxnSpPr>
        <p:spPr>
          <a:xfrm>
            <a:off x="7574647" y="4040677"/>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p:nvPr/>
        </p:nvCxnSpPr>
        <p:spPr>
          <a:xfrm>
            <a:off x="7572555" y="3453365"/>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p:nvPr/>
        </p:nvCxnSpPr>
        <p:spPr>
          <a:xfrm flipV="1">
            <a:off x="7582947" y="4254881"/>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p:nvPr/>
        </p:nvCxnSpPr>
        <p:spPr>
          <a:xfrm flipV="1">
            <a:off x="7580855" y="4254881"/>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825789" y="2054635"/>
            <a:ext cx="868680" cy="368300"/>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全连接</a:t>
            </a:r>
            <a:endParaRPr kumimoji="1" lang="zh-CN" altLang="en-US" dirty="0">
              <a:latin typeface="微软雅黑" panose="020B0503020204020204" charset="-122"/>
              <a:ea typeface="微软雅黑" panose="020B0503020204020204" charset="-122"/>
              <a:cs typeface="微软雅黑" panose="020B0503020204020204" charset="-122"/>
            </a:endParaRPr>
          </a:p>
        </p:txBody>
      </p:sp>
      <p:cxnSp>
        <p:nvCxnSpPr>
          <p:cNvPr id="14" name="直线箭头连接符 13"/>
          <p:cNvCxnSpPr>
            <a:stCxn id="11" idx="1"/>
          </p:cNvCxnSpPr>
          <p:nvPr/>
        </p:nvCxnSpPr>
        <p:spPr>
          <a:xfrm flipH="1">
            <a:off x="9652097" y="2239301"/>
            <a:ext cx="173692" cy="437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文字方塊 55"/>
          <p:cNvSpPr txBox="1"/>
          <p:nvPr/>
        </p:nvSpPr>
        <p:spPr>
          <a:xfrm>
            <a:off x="9543601" y="4258537"/>
            <a:ext cx="1614679"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output</a:t>
            </a:r>
            <a:endParaRPr lang="zh-TW" altLang="en-US" sz="2000" dirty="0">
              <a:latin typeface="微软雅黑" panose="020B0503020204020204" charset="-122"/>
              <a:ea typeface="微软雅黑" panose="020B0503020204020204" charset="-122"/>
            </a:endParaRPr>
          </a:p>
        </p:txBody>
      </p:sp>
      <p:grpSp>
        <p:nvGrpSpPr>
          <p:cNvPr id="81" name="组 80"/>
          <p:cNvGrpSpPr/>
          <p:nvPr/>
        </p:nvGrpSpPr>
        <p:grpSpPr>
          <a:xfrm>
            <a:off x="8749563" y="2277876"/>
            <a:ext cx="533998" cy="2163286"/>
            <a:chOff x="8749563" y="2449329"/>
            <a:chExt cx="533998" cy="2163286"/>
          </a:xfrm>
        </p:grpSpPr>
        <mc:AlternateContent xmlns:mc="http://schemas.openxmlformats.org/markup-compatibility/2006">
          <mc:Choice xmlns:a14="http://schemas.microsoft.com/office/drawing/2010/main" Requires="a14">
            <p:sp>
              <p:nvSpPr>
                <p:cNvPr id="84" name="矩形 83"/>
                <p:cNvSpPr/>
                <p:nvPr/>
              </p:nvSpPr>
              <p:spPr>
                <a:xfrm>
                  <a:off x="8752544" y="2449329"/>
                  <a:ext cx="51020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4" name="矩形 83"/>
                <p:cNvSpPr>
                  <a:spLocks noRot="1" noChangeAspect="1" noMove="1" noResize="1" noEditPoints="1" noAdjustHandles="1" noChangeArrowheads="1" noChangeShapeType="1" noTextEdit="1"/>
                </p:cNvSpPr>
                <p:nvPr/>
              </p:nvSpPr>
              <p:spPr>
                <a:xfrm>
                  <a:off x="8752544" y="2449329"/>
                  <a:ext cx="510204"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 name="矩形 84"/>
                <p:cNvSpPr/>
                <p:nvPr/>
              </p:nvSpPr>
              <p:spPr>
                <a:xfrm>
                  <a:off x="8749563" y="3037506"/>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5" name="矩形 84"/>
                <p:cNvSpPr>
                  <a:spLocks noRot="1" noChangeAspect="1" noMove="1" noResize="1" noEditPoints="1" noAdjustHandles="1" noChangeArrowheads="1" noChangeShapeType="1" noTextEdit="1"/>
                </p:cNvSpPr>
                <p:nvPr/>
              </p:nvSpPr>
              <p:spPr>
                <a:xfrm>
                  <a:off x="8749563" y="3037506"/>
                  <a:ext cx="516167"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矩形 85"/>
                <p:cNvSpPr/>
                <p:nvPr/>
              </p:nvSpPr>
              <p:spPr>
                <a:xfrm>
                  <a:off x="8749563" y="3628380"/>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6" name="矩形 85"/>
                <p:cNvSpPr>
                  <a:spLocks noRot="1" noChangeAspect="1" noMove="1" noResize="1" noEditPoints="1" noAdjustHandles="1" noChangeArrowheads="1" noChangeShapeType="1" noTextEdit="1"/>
                </p:cNvSpPr>
                <p:nvPr/>
              </p:nvSpPr>
              <p:spPr>
                <a:xfrm>
                  <a:off x="8749563" y="3628380"/>
                  <a:ext cx="516167" cy="40011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矩形 86"/>
                <p:cNvSpPr/>
                <p:nvPr/>
              </p:nvSpPr>
              <p:spPr>
                <a:xfrm>
                  <a:off x="8778359" y="4212505"/>
                  <a:ext cx="505202"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7" name="矩形 86"/>
                <p:cNvSpPr>
                  <a:spLocks noRot="1" noChangeAspect="1" noMove="1" noResize="1" noEditPoints="1" noAdjustHandles="1" noChangeArrowheads="1" noChangeShapeType="1" noTextEdit="1"/>
                </p:cNvSpPr>
                <p:nvPr/>
              </p:nvSpPr>
              <p:spPr>
                <a:xfrm>
                  <a:off x="8778359" y="4212505"/>
                  <a:ext cx="505202" cy="400110"/>
                </a:xfrm>
                <a:prstGeom prst="rect">
                  <a:avLst/>
                </a:prstGeom>
                <a:blipFill rotWithShape="1">
                  <a:blip r:embed="rId6"/>
                </a:blipFill>
              </p:spPr>
              <p:txBody>
                <a:bodyPr/>
                <a:lstStyle/>
                <a:p>
                  <a:r>
                    <a:rPr lang="zh-CN" altLang="en-US">
                      <a:noFill/>
                    </a:rPr>
                    <a:t> </a:t>
                  </a:r>
                </a:p>
              </p:txBody>
            </p:sp>
          </mc:Fallback>
        </mc:AlternateContent>
      </p:grpSp>
      <p:grpSp>
        <p:nvGrpSpPr>
          <p:cNvPr id="88" name="组 87"/>
          <p:cNvGrpSpPr/>
          <p:nvPr/>
        </p:nvGrpSpPr>
        <p:grpSpPr>
          <a:xfrm>
            <a:off x="10138075" y="2842603"/>
            <a:ext cx="504213" cy="997074"/>
            <a:chOff x="10138075" y="3014056"/>
            <a:chExt cx="504213" cy="997074"/>
          </a:xfrm>
        </p:grpSpPr>
        <mc:AlternateContent xmlns:mc="http://schemas.openxmlformats.org/markup-compatibility/2006">
          <mc:Choice xmlns:a14="http://schemas.microsoft.com/office/drawing/2010/main" Requires="a14">
            <p:sp>
              <p:nvSpPr>
                <p:cNvPr id="89" name="矩形 88"/>
                <p:cNvSpPr/>
                <p:nvPr/>
              </p:nvSpPr>
              <p:spPr>
                <a:xfrm>
                  <a:off x="10151448" y="3014056"/>
                  <a:ext cx="490840"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b="0" i="1" smtClean="0">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9" name="矩形 88"/>
                <p:cNvSpPr>
                  <a:spLocks noRot="1" noChangeAspect="1" noMove="1" noResize="1" noEditPoints="1" noAdjustHandles="1" noChangeArrowheads="1" noChangeShapeType="1" noTextEdit="1"/>
                </p:cNvSpPr>
                <p:nvPr/>
              </p:nvSpPr>
              <p:spPr>
                <a:xfrm>
                  <a:off x="10151448" y="3014056"/>
                  <a:ext cx="490840" cy="40011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矩形 89"/>
                <p:cNvSpPr/>
                <p:nvPr/>
              </p:nvSpPr>
              <p:spPr>
                <a:xfrm>
                  <a:off x="10138075" y="3611020"/>
                  <a:ext cx="496803"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0" name="矩形 89"/>
                <p:cNvSpPr>
                  <a:spLocks noRot="1" noChangeAspect="1" noMove="1" noResize="1" noEditPoints="1" noAdjustHandles="1" noChangeArrowheads="1" noChangeShapeType="1" noTextEdit="1"/>
                </p:cNvSpPr>
                <p:nvPr/>
              </p:nvSpPr>
              <p:spPr>
                <a:xfrm>
                  <a:off x="10138075" y="3611020"/>
                  <a:ext cx="496803" cy="400110"/>
                </a:xfrm>
                <a:prstGeom prst="rect">
                  <a:avLst/>
                </a:prstGeom>
                <a:blipFill rotWithShape="1">
                  <a:blip r:embed="rId8"/>
                </a:blipFill>
              </p:spPr>
              <p:txBody>
                <a:bodyPr/>
                <a:lstStyle/>
                <a:p>
                  <a:r>
                    <a:rPr lang="zh-CN" altLang="en-US">
                      <a:noFill/>
                    </a:rPr>
                    <a:t> </a:t>
                  </a:r>
                </a:p>
              </p:txBody>
            </p:sp>
          </mc:Fallback>
        </mc:AlternateContent>
      </p:grpSp>
      <p:sp>
        <p:nvSpPr>
          <p:cNvPr id="91" name="文字方塊 55"/>
          <p:cNvSpPr txBox="1"/>
          <p:nvPr/>
        </p:nvSpPr>
        <p:spPr>
          <a:xfrm>
            <a:off x="3218943" y="2818661"/>
            <a:ext cx="1283151"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a:t>
            </a:r>
            <a:r>
              <a:rPr lang="en-US" altLang="zh-TW" sz="2000" dirty="0">
                <a:latin typeface="微软雅黑" panose="020B0503020204020204" charset="-122"/>
                <a:ea typeface="微软雅黑" panose="020B0503020204020204" charset="-122"/>
              </a:rPr>
              <a:t>ernel</a:t>
            </a:r>
            <a:endParaRPr lang="zh-TW" altLang="en-US" sz="2000" dirty="0">
              <a:latin typeface="微软雅黑" panose="020B0503020204020204" charset="-122"/>
              <a:ea typeface="微软雅黑" panose="020B0503020204020204" charset="-122"/>
            </a:endParaRPr>
          </a:p>
        </p:txBody>
      </p:sp>
      <p:sp>
        <p:nvSpPr>
          <p:cNvPr id="92" name="文字方塊 55"/>
          <p:cNvSpPr txBox="1"/>
          <p:nvPr/>
        </p:nvSpPr>
        <p:spPr>
          <a:xfrm>
            <a:off x="4193380" y="282023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a:t>
            </a:r>
            <a:endParaRPr lang="zh-TW" altLang="en-US" sz="2000" dirty="0">
              <a:latin typeface="微软雅黑" panose="020B0503020204020204" charset="-122"/>
              <a:ea typeface="微软雅黑" panose="020B0503020204020204" charset="-122"/>
            </a:endParaRPr>
          </a:p>
        </p:txBody>
      </p:sp>
      <p:sp>
        <p:nvSpPr>
          <p:cNvPr id="93" name="文字方塊 55"/>
          <p:cNvSpPr txBox="1"/>
          <p:nvPr/>
        </p:nvSpPr>
        <p:spPr>
          <a:xfrm>
            <a:off x="315087" y="2818661"/>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82" name="椭圆形标注 81"/>
          <p:cNvSpPr/>
          <p:nvPr/>
        </p:nvSpPr>
        <p:spPr>
          <a:xfrm>
            <a:off x="8815013" y="1297138"/>
            <a:ext cx="1895892" cy="629761"/>
          </a:xfrm>
          <a:prstGeom prst="wedgeEllipseCallout">
            <a:avLst>
              <a:gd name="adj1" fmla="val -32539"/>
              <a:gd name="adj2" fmla="val 93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权重共享</a:t>
            </a:r>
            <a:endParaRPr lang="zh-CN" altLang="en-US" dirty="0">
              <a:latin typeface="微软雅黑" panose="020B0503020204020204" charset="-122"/>
              <a:ea typeface="微软雅黑" panose="020B0503020204020204" charset="-122"/>
            </a:endParaRPr>
          </a:p>
        </p:txBody>
      </p:sp>
      <p:sp>
        <p:nvSpPr>
          <p:cNvPr id="83" name="圆角矩形标注 82"/>
          <p:cNvSpPr/>
          <p:nvPr/>
        </p:nvSpPr>
        <p:spPr>
          <a:xfrm>
            <a:off x="7951707" y="614599"/>
            <a:ext cx="1350002" cy="520628"/>
          </a:xfrm>
          <a:prstGeom prst="wedgeRoundRectCallout">
            <a:avLst>
              <a:gd name="adj1" fmla="val -37993"/>
              <a:gd name="adj2" fmla="val 127274"/>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anose="020B0503020204020204" charset="-122"/>
                <a:ea typeface="微软雅黑" panose="020B0503020204020204" charset="-122"/>
              </a:rPr>
              <a:t>局部连接</a:t>
            </a:r>
            <a:endParaRPr lang="zh-CN" altLang="en-US" sz="2000" dirty="0">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a:off x="10216779" y="6168272"/>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9990977" y="2559179"/>
            <a:ext cx="719928" cy="125471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6990019" y="607826"/>
            <a:ext cx="683762" cy="537562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8617805" y="1940839"/>
            <a:ext cx="719928" cy="250256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3" name="表格 32"/>
          <p:cNvGraphicFramePr>
            <a:graphicFrameLocks noGrp="1"/>
          </p:cNvGraphicFramePr>
          <p:nvPr/>
        </p:nvGraphicFramePr>
        <p:xfrm>
          <a:off x="1726980" y="358872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2" name="矩形 1"/>
          <p:cNvSpPr/>
          <p:nvPr/>
        </p:nvSpPr>
        <p:spPr>
          <a:xfrm>
            <a:off x="1254774" y="342844"/>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315087" y="1488072"/>
            <a:ext cx="2753359"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卷积层</a:t>
            </a:r>
            <a:endParaRPr lang="en-US" altLang="zh-CN" sz="2400" b="1" dirty="0">
              <a:solidFill>
                <a:srgbClr val="CC0099"/>
              </a:solidFill>
              <a:latin typeface="微软雅黑" panose="020B0503020204020204" charset="-122"/>
              <a:ea typeface="微软雅黑" panose="020B0503020204020204" charset="-122"/>
            </a:endParaRPr>
          </a:p>
        </p:txBody>
      </p:sp>
      <p:graphicFrame>
        <p:nvGraphicFramePr>
          <p:cNvPr id="4" name="表格 3"/>
          <p:cNvGraphicFramePr>
            <a:graphicFrameLocks noGrp="1"/>
          </p:cNvGraphicFramePr>
          <p:nvPr/>
        </p:nvGraphicFramePr>
        <p:xfrm>
          <a:off x="1370146" y="323005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4</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6</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7</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8</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9</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文本框 4"/>
          <p:cNvSpPr txBox="1"/>
          <p:nvPr/>
        </p:nvSpPr>
        <p:spPr>
          <a:xfrm>
            <a:off x="2740472"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4577353" y="3407949"/>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mc:Choice>
        <mc:Fallback xmlns="">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mc:Choice>
        <mc:Fallback xmlns="">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sp>
        <p:nvSpPr>
          <p:cNvPr id="34" name="橢圓 17"/>
          <p:cNvSpPr/>
          <p:nvPr/>
        </p:nvSpPr>
        <p:spPr>
          <a:xfrm>
            <a:off x="7052369" y="2423827"/>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4</a:t>
            </a:r>
            <a:endParaRPr lang="zh-TW" altLang="en-US" dirty="0">
              <a:latin typeface="微软雅黑" panose="020B0503020204020204" charset="-122"/>
              <a:ea typeface="微软雅黑" panose="020B0503020204020204" charset="-122"/>
            </a:endParaRPr>
          </a:p>
        </p:txBody>
      </p:sp>
      <p:sp>
        <p:nvSpPr>
          <p:cNvPr id="35" name="橢圓 18"/>
          <p:cNvSpPr/>
          <p:nvPr/>
        </p:nvSpPr>
        <p:spPr>
          <a:xfrm>
            <a:off x="7054461" y="3011139"/>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5</a:t>
            </a:r>
            <a:endParaRPr lang="zh-TW" altLang="en-US" dirty="0">
              <a:latin typeface="微软雅黑" panose="020B0503020204020204" charset="-122"/>
              <a:ea typeface="微软雅黑" panose="020B0503020204020204" charset="-122"/>
            </a:endParaRPr>
          </a:p>
        </p:txBody>
      </p:sp>
      <p:sp>
        <p:nvSpPr>
          <p:cNvPr id="36" name="橢圓 19"/>
          <p:cNvSpPr/>
          <p:nvPr/>
        </p:nvSpPr>
        <p:spPr>
          <a:xfrm>
            <a:off x="7044069" y="3602963"/>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6</a:t>
            </a:r>
            <a:endParaRPr lang="zh-TW" altLang="en-US" dirty="0">
              <a:latin typeface="微软雅黑" panose="020B0503020204020204" charset="-122"/>
              <a:ea typeface="微软雅黑" panose="020B0503020204020204" charset="-122"/>
            </a:endParaRPr>
          </a:p>
        </p:txBody>
      </p:sp>
      <p:sp>
        <p:nvSpPr>
          <p:cNvPr id="37" name="橢圓 17"/>
          <p:cNvSpPr/>
          <p:nvPr/>
        </p:nvSpPr>
        <p:spPr>
          <a:xfrm>
            <a:off x="7060669" y="4216199"/>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7</a:t>
            </a:r>
            <a:endParaRPr lang="zh-TW" altLang="en-US" dirty="0">
              <a:latin typeface="微软雅黑" panose="020B0503020204020204" charset="-122"/>
              <a:ea typeface="微软雅黑" panose="020B0503020204020204" charset="-122"/>
            </a:endParaRPr>
          </a:p>
        </p:txBody>
      </p:sp>
      <p:sp>
        <p:nvSpPr>
          <p:cNvPr id="38" name="橢圓 18"/>
          <p:cNvSpPr/>
          <p:nvPr/>
        </p:nvSpPr>
        <p:spPr>
          <a:xfrm>
            <a:off x="7062761" y="4803511"/>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8</a:t>
            </a:r>
            <a:endParaRPr lang="zh-TW" altLang="en-US" dirty="0">
              <a:latin typeface="微软雅黑" panose="020B0503020204020204" charset="-122"/>
              <a:ea typeface="微软雅黑" panose="020B0503020204020204" charset="-122"/>
            </a:endParaRPr>
          </a:p>
        </p:txBody>
      </p:sp>
      <p:sp>
        <p:nvSpPr>
          <p:cNvPr id="39" name="橢圓 19"/>
          <p:cNvSpPr/>
          <p:nvPr/>
        </p:nvSpPr>
        <p:spPr>
          <a:xfrm>
            <a:off x="7052369" y="5395335"/>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9</a:t>
            </a:r>
            <a:endParaRPr lang="zh-TW" altLang="en-US" dirty="0">
              <a:latin typeface="微软雅黑" panose="020B0503020204020204" charset="-122"/>
              <a:ea typeface="微软雅黑" panose="020B0503020204020204" charset="-122"/>
            </a:endParaRPr>
          </a:p>
        </p:txBody>
      </p:sp>
      <p:sp>
        <p:nvSpPr>
          <p:cNvPr id="40" name="橢圓 17"/>
          <p:cNvSpPr/>
          <p:nvPr/>
        </p:nvSpPr>
        <p:spPr>
          <a:xfrm>
            <a:off x="7063521" y="656139"/>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1</a:t>
            </a:r>
            <a:endParaRPr lang="zh-TW" altLang="en-US" dirty="0">
              <a:latin typeface="微软雅黑" panose="020B0503020204020204" charset="-122"/>
              <a:ea typeface="微软雅黑" panose="020B0503020204020204" charset="-122"/>
            </a:endParaRPr>
          </a:p>
        </p:txBody>
      </p:sp>
      <p:sp>
        <p:nvSpPr>
          <p:cNvPr id="41" name="橢圓 18"/>
          <p:cNvSpPr/>
          <p:nvPr/>
        </p:nvSpPr>
        <p:spPr>
          <a:xfrm>
            <a:off x="7065613" y="1243451"/>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2</a:t>
            </a:r>
            <a:endParaRPr lang="zh-TW" altLang="en-US" dirty="0">
              <a:latin typeface="微软雅黑" panose="020B0503020204020204" charset="-122"/>
              <a:ea typeface="微软雅黑" panose="020B0503020204020204" charset="-122"/>
            </a:endParaRPr>
          </a:p>
        </p:txBody>
      </p:sp>
      <p:sp>
        <p:nvSpPr>
          <p:cNvPr id="42" name="橢圓 19"/>
          <p:cNvSpPr/>
          <p:nvPr/>
        </p:nvSpPr>
        <p:spPr>
          <a:xfrm>
            <a:off x="7055221" y="1835275"/>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3</a:t>
            </a:r>
            <a:endParaRPr lang="zh-TW" altLang="en-US" dirty="0">
              <a:latin typeface="微软雅黑" panose="020B0503020204020204" charset="-122"/>
              <a:ea typeface="微软雅黑" panose="020B0503020204020204" charset="-122"/>
            </a:endParaRPr>
          </a:p>
        </p:txBody>
      </p:sp>
      <p:sp>
        <p:nvSpPr>
          <p:cNvPr id="43" name="橢圓 17"/>
          <p:cNvSpPr/>
          <p:nvPr/>
        </p:nvSpPr>
        <p:spPr>
          <a:xfrm>
            <a:off x="8705611" y="3813895"/>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4" name="橢圓 17"/>
          <p:cNvSpPr/>
          <p:nvPr/>
        </p:nvSpPr>
        <p:spPr>
          <a:xfrm>
            <a:off x="8716763" y="2046207"/>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5" name="橢圓 18"/>
          <p:cNvSpPr/>
          <p:nvPr/>
        </p:nvSpPr>
        <p:spPr>
          <a:xfrm>
            <a:off x="8718855" y="2633519"/>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6" name="橢圓 19"/>
          <p:cNvSpPr/>
          <p:nvPr/>
        </p:nvSpPr>
        <p:spPr>
          <a:xfrm>
            <a:off x="8708463" y="3225343"/>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7" name="橢圓 18"/>
          <p:cNvSpPr/>
          <p:nvPr/>
        </p:nvSpPr>
        <p:spPr>
          <a:xfrm>
            <a:off x="10082833" y="2633519"/>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8" name="橢圓 19"/>
          <p:cNvSpPr/>
          <p:nvPr/>
        </p:nvSpPr>
        <p:spPr>
          <a:xfrm>
            <a:off x="10072441" y="3225343"/>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cxnSp>
        <p:nvCxnSpPr>
          <p:cNvPr id="49" name="直线箭头连接符 48"/>
          <p:cNvCxnSpPr>
            <a:stCxn id="51" idx="6"/>
            <a:endCxn id="55" idx="2"/>
          </p:cNvCxnSpPr>
          <p:nvPr/>
        </p:nvCxnSpPr>
        <p:spPr>
          <a:xfrm>
            <a:off x="7576419" y="912625"/>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52" idx="6"/>
            <a:endCxn id="55" idx="2"/>
          </p:cNvCxnSpPr>
          <p:nvPr/>
        </p:nvCxnSpPr>
        <p:spPr>
          <a:xfrm>
            <a:off x="7578511" y="1499937"/>
            <a:ext cx="1138252" cy="802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45" idx="6"/>
            <a:endCxn id="55" idx="2"/>
          </p:cNvCxnSpPr>
          <p:nvPr/>
        </p:nvCxnSpPr>
        <p:spPr>
          <a:xfrm flipV="1">
            <a:off x="7565267" y="2302693"/>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46" idx="6"/>
            <a:endCxn id="55" idx="2"/>
          </p:cNvCxnSpPr>
          <p:nvPr/>
        </p:nvCxnSpPr>
        <p:spPr>
          <a:xfrm flipV="1">
            <a:off x="7567359" y="2302693"/>
            <a:ext cx="1149404" cy="964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55" idx="6"/>
            <a:endCxn id="60" idx="2"/>
          </p:cNvCxnSpPr>
          <p:nvPr/>
        </p:nvCxnSpPr>
        <p:spPr>
          <a:xfrm>
            <a:off x="9229661" y="2302693"/>
            <a:ext cx="853172" cy="587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56" idx="6"/>
            <a:endCxn id="60" idx="2"/>
          </p:cNvCxnSpPr>
          <p:nvPr/>
        </p:nvCxnSpPr>
        <p:spPr>
          <a:xfrm>
            <a:off x="9231753" y="2890005"/>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57" idx="6"/>
            <a:endCxn id="60" idx="2"/>
          </p:cNvCxnSpPr>
          <p:nvPr/>
        </p:nvCxnSpPr>
        <p:spPr>
          <a:xfrm flipV="1">
            <a:off x="9221361" y="2890005"/>
            <a:ext cx="861472"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54" idx="6"/>
            <a:endCxn id="60" idx="2"/>
          </p:cNvCxnSpPr>
          <p:nvPr/>
        </p:nvCxnSpPr>
        <p:spPr>
          <a:xfrm flipV="1">
            <a:off x="9218509" y="2890005"/>
            <a:ext cx="864324" cy="1180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55" idx="6"/>
            <a:endCxn id="61" idx="2"/>
          </p:cNvCxnSpPr>
          <p:nvPr/>
        </p:nvCxnSpPr>
        <p:spPr>
          <a:xfrm>
            <a:off x="9229661" y="2302693"/>
            <a:ext cx="842780" cy="1179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56" idx="6"/>
            <a:endCxn id="61" idx="2"/>
          </p:cNvCxnSpPr>
          <p:nvPr/>
        </p:nvCxnSpPr>
        <p:spPr>
          <a:xfrm>
            <a:off x="9231753" y="2890005"/>
            <a:ext cx="840688"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57" idx="6"/>
            <a:endCxn id="61" idx="2"/>
          </p:cNvCxnSpPr>
          <p:nvPr/>
        </p:nvCxnSpPr>
        <p:spPr>
          <a:xfrm>
            <a:off x="9221361" y="3481829"/>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54" idx="6"/>
            <a:endCxn id="61" idx="2"/>
          </p:cNvCxnSpPr>
          <p:nvPr/>
        </p:nvCxnSpPr>
        <p:spPr>
          <a:xfrm flipV="1">
            <a:off x="9218509" y="3481829"/>
            <a:ext cx="853932" cy="588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52" idx="6"/>
            <a:endCxn id="56" idx="2"/>
          </p:cNvCxnSpPr>
          <p:nvPr/>
        </p:nvCxnSpPr>
        <p:spPr>
          <a:xfrm>
            <a:off x="7578511" y="1499937"/>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53" idx="6"/>
            <a:endCxn id="56" idx="2"/>
          </p:cNvCxnSpPr>
          <p:nvPr/>
        </p:nvCxnSpPr>
        <p:spPr>
          <a:xfrm>
            <a:off x="7568119" y="2091761"/>
            <a:ext cx="1150736" cy="79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46" idx="6"/>
            <a:endCxn id="56" idx="2"/>
          </p:cNvCxnSpPr>
          <p:nvPr/>
        </p:nvCxnSpPr>
        <p:spPr>
          <a:xfrm flipV="1">
            <a:off x="7567359" y="2890005"/>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47" idx="6"/>
            <a:endCxn id="56" idx="2"/>
          </p:cNvCxnSpPr>
          <p:nvPr/>
        </p:nvCxnSpPr>
        <p:spPr>
          <a:xfrm flipV="1">
            <a:off x="7556967" y="2890005"/>
            <a:ext cx="1161888" cy="969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46" idx="6"/>
            <a:endCxn id="57" idx="2"/>
          </p:cNvCxnSpPr>
          <p:nvPr/>
        </p:nvCxnSpPr>
        <p:spPr>
          <a:xfrm>
            <a:off x="7567359" y="3267625"/>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45" idx="6"/>
            <a:endCxn id="57" idx="2"/>
          </p:cNvCxnSpPr>
          <p:nvPr/>
        </p:nvCxnSpPr>
        <p:spPr>
          <a:xfrm>
            <a:off x="7565267" y="2680313"/>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49" idx="6"/>
            <a:endCxn id="57" idx="2"/>
          </p:cNvCxnSpPr>
          <p:nvPr/>
        </p:nvCxnSpPr>
        <p:spPr>
          <a:xfrm flipV="1">
            <a:off x="7575659" y="3481829"/>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48" idx="6"/>
            <a:endCxn id="57" idx="2"/>
          </p:cNvCxnSpPr>
          <p:nvPr/>
        </p:nvCxnSpPr>
        <p:spPr>
          <a:xfrm flipV="1">
            <a:off x="7573567" y="3481829"/>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p:nvPr/>
        </p:nvCxnSpPr>
        <p:spPr>
          <a:xfrm>
            <a:off x="7574647" y="3854937"/>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p:nvPr/>
        </p:nvCxnSpPr>
        <p:spPr>
          <a:xfrm>
            <a:off x="7572555" y="3267625"/>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p:nvPr/>
        </p:nvCxnSpPr>
        <p:spPr>
          <a:xfrm flipV="1">
            <a:off x="7582947" y="4069141"/>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p:nvPr/>
        </p:nvCxnSpPr>
        <p:spPr>
          <a:xfrm flipV="1">
            <a:off x="7580855" y="4069141"/>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988802" y="4735132"/>
            <a:ext cx="5498459" cy="1337945"/>
          </a:xfrm>
          <a:prstGeom prst="rect">
            <a:avLst/>
          </a:prstGeom>
          <a:solidFill>
            <a:srgbClr val="FFC000"/>
          </a:solidFill>
        </p:spPr>
        <p:txBody>
          <a:bodyPr wrap="square">
            <a:spAutoFit/>
          </a:bodyPr>
          <a:lstStyle/>
          <a:p>
            <a:pPr>
              <a:lnSpc>
                <a:spcPct val="150000"/>
              </a:lnSpc>
            </a:pPr>
            <a:r>
              <a:rPr lang="zh-CN" altLang="en-US" dirty="0">
                <a:latin typeface="微软雅黑" panose="020B0503020204020204" charset="-122"/>
                <a:ea typeface="微软雅黑" panose="020B0503020204020204" charset="-122"/>
              </a:rPr>
              <a:t>一次卷积，只需学习</a:t>
            </a:r>
            <a:r>
              <a:rPr lang="en-US" altLang="zh-CN" dirty="0">
                <a:latin typeface="微软雅黑" panose="020B0503020204020204" charset="-122"/>
                <a:ea typeface="微软雅黑" panose="020B0503020204020204" charset="-122"/>
              </a:rPr>
              <a:t>kernel</a:t>
            </a: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size</a:t>
            </a:r>
            <a:r>
              <a:rPr lang="zh-CN" altLang="en-US" dirty="0">
                <a:latin typeface="微软雅黑" panose="020B0503020204020204" charset="-122"/>
                <a:ea typeface="微软雅黑" panose="020B0503020204020204" charset="-122"/>
              </a:rPr>
              <a:t> 大小的参数个数，如上所示的例子，从</a:t>
            </a:r>
            <a:r>
              <a:rPr lang="en-US" altLang="zh-CN" dirty="0">
                <a:latin typeface="微软雅黑" panose="020B0503020204020204" charset="-122"/>
                <a:ea typeface="微软雅黑" panose="020B0503020204020204" charset="-122"/>
              </a:rPr>
              <a:t>input</a:t>
            </a: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image</a:t>
            </a:r>
            <a:r>
              <a:rPr lang="zh-CN" altLang="en-US" dirty="0">
                <a:latin typeface="微软雅黑" panose="020B0503020204020204" charset="-122"/>
                <a:ea typeface="微软雅黑" panose="020B0503020204020204" charset="-122"/>
              </a:rPr>
              <a:t>到</a:t>
            </a:r>
            <a:r>
              <a:rPr lang="en-US" altLang="zh-CN" dirty="0">
                <a:latin typeface="微软雅黑" panose="020B0503020204020204" charset="-122"/>
                <a:ea typeface="微软雅黑" panose="020B0503020204020204" charset="-122"/>
              </a:rPr>
              <a:t>feature</a:t>
            </a:r>
            <a:r>
              <a:rPr lang="zh-CN" altLang="en-US" dirty="0">
                <a:latin typeface="微软雅黑" panose="020B0503020204020204" charset="-122"/>
                <a:ea typeface="微软雅黑" panose="020B0503020204020204" charset="-122"/>
              </a:rPr>
              <a:t> </a:t>
            </a:r>
            <a:r>
              <a:rPr lang="en-US" altLang="zh-CN" dirty="0">
                <a:latin typeface="微软雅黑" panose="020B0503020204020204" charset="-122"/>
                <a:ea typeface="微软雅黑" panose="020B0503020204020204" charset="-122"/>
              </a:rPr>
              <a:t>map</a:t>
            </a:r>
            <a:r>
              <a:rPr lang="zh-CN" altLang="en-US" dirty="0">
                <a:latin typeface="微软雅黑" panose="020B0503020204020204" charset="-122"/>
                <a:ea typeface="微软雅黑" panose="020B0503020204020204" charset="-122"/>
              </a:rPr>
              <a:t>只需要学习 </a:t>
            </a:r>
            <a:r>
              <a:rPr lang="en-US" altLang="zh-CN" dirty="0">
                <a:solidFill>
                  <a:srgbClr val="FF0000"/>
                </a:solidFill>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rPr>
              <a:t>个参数。</a:t>
            </a:r>
            <a:endParaRPr lang="en-US" altLang="zh-CN" dirty="0">
              <a:latin typeface="微软雅黑" panose="020B0503020204020204" charset="-122"/>
              <a:ea typeface="微软雅黑" panose="020B0503020204020204" charset="-122"/>
            </a:endParaRPr>
          </a:p>
        </p:txBody>
      </p:sp>
      <p:sp>
        <p:nvSpPr>
          <p:cNvPr id="11" name="文本框 10"/>
          <p:cNvSpPr txBox="1"/>
          <p:nvPr/>
        </p:nvSpPr>
        <p:spPr>
          <a:xfrm>
            <a:off x="9825789" y="1868895"/>
            <a:ext cx="868680" cy="368300"/>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全连接</a:t>
            </a:r>
            <a:endParaRPr kumimoji="1" lang="zh-CN" altLang="en-US" dirty="0">
              <a:latin typeface="微软雅黑" panose="020B0503020204020204" charset="-122"/>
              <a:ea typeface="微软雅黑" panose="020B0503020204020204" charset="-122"/>
              <a:cs typeface="微软雅黑" panose="020B0503020204020204" charset="-122"/>
            </a:endParaRPr>
          </a:p>
        </p:txBody>
      </p:sp>
      <p:cxnSp>
        <p:nvCxnSpPr>
          <p:cNvPr id="14" name="直线箭头连接符 13"/>
          <p:cNvCxnSpPr>
            <a:stCxn id="11" idx="1"/>
          </p:cNvCxnSpPr>
          <p:nvPr/>
        </p:nvCxnSpPr>
        <p:spPr>
          <a:xfrm flipH="1">
            <a:off x="9652097" y="2052926"/>
            <a:ext cx="173692" cy="437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组 81"/>
          <p:cNvGrpSpPr/>
          <p:nvPr/>
        </p:nvGrpSpPr>
        <p:grpSpPr>
          <a:xfrm>
            <a:off x="8749563" y="2092136"/>
            <a:ext cx="533998" cy="2163286"/>
            <a:chOff x="8749563" y="2449329"/>
            <a:chExt cx="533998" cy="2163286"/>
          </a:xfrm>
        </p:grpSpPr>
        <mc:AlternateContent xmlns:mc="http://schemas.openxmlformats.org/markup-compatibility/2006">
          <mc:Choice xmlns:a14="http://schemas.microsoft.com/office/drawing/2010/main" Requires="a14">
            <p:sp>
              <p:nvSpPr>
                <p:cNvPr id="84" name="矩形 83"/>
                <p:cNvSpPr/>
                <p:nvPr/>
              </p:nvSpPr>
              <p:spPr>
                <a:xfrm>
                  <a:off x="8752544" y="2449329"/>
                  <a:ext cx="51020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4" name="矩形 83"/>
                <p:cNvSpPr>
                  <a:spLocks noRot="1" noChangeAspect="1" noMove="1" noResize="1" noEditPoints="1" noAdjustHandles="1" noChangeArrowheads="1" noChangeShapeType="1" noTextEdit="1"/>
                </p:cNvSpPr>
                <p:nvPr/>
              </p:nvSpPr>
              <p:spPr>
                <a:xfrm>
                  <a:off x="8752544" y="2449329"/>
                  <a:ext cx="510204"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 name="矩形 84"/>
                <p:cNvSpPr/>
                <p:nvPr/>
              </p:nvSpPr>
              <p:spPr>
                <a:xfrm>
                  <a:off x="8749563" y="3037506"/>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5" name="矩形 84"/>
                <p:cNvSpPr>
                  <a:spLocks noRot="1" noChangeAspect="1" noMove="1" noResize="1" noEditPoints="1" noAdjustHandles="1" noChangeArrowheads="1" noChangeShapeType="1" noTextEdit="1"/>
                </p:cNvSpPr>
                <p:nvPr/>
              </p:nvSpPr>
              <p:spPr>
                <a:xfrm>
                  <a:off x="8749563" y="3037506"/>
                  <a:ext cx="516167"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矩形 85"/>
                <p:cNvSpPr/>
                <p:nvPr/>
              </p:nvSpPr>
              <p:spPr>
                <a:xfrm>
                  <a:off x="8749563" y="3628380"/>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6" name="矩形 85"/>
                <p:cNvSpPr>
                  <a:spLocks noRot="1" noChangeAspect="1" noMove="1" noResize="1" noEditPoints="1" noAdjustHandles="1" noChangeArrowheads="1" noChangeShapeType="1" noTextEdit="1"/>
                </p:cNvSpPr>
                <p:nvPr/>
              </p:nvSpPr>
              <p:spPr>
                <a:xfrm>
                  <a:off x="8749563" y="3628380"/>
                  <a:ext cx="516167" cy="40011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矩形 86"/>
                <p:cNvSpPr/>
                <p:nvPr/>
              </p:nvSpPr>
              <p:spPr>
                <a:xfrm>
                  <a:off x="8778359" y="4212505"/>
                  <a:ext cx="505202"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7" name="矩形 86"/>
                <p:cNvSpPr>
                  <a:spLocks noRot="1" noChangeAspect="1" noMove="1" noResize="1" noEditPoints="1" noAdjustHandles="1" noChangeArrowheads="1" noChangeShapeType="1" noTextEdit="1"/>
                </p:cNvSpPr>
                <p:nvPr/>
              </p:nvSpPr>
              <p:spPr>
                <a:xfrm>
                  <a:off x="8778359" y="4212505"/>
                  <a:ext cx="505202" cy="400110"/>
                </a:xfrm>
                <a:prstGeom prst="rect">
                  <a:avLst/>
                </a:prstGeom>
                <a:blipFill rotWithShape="1">
                  <a:blip r:embed="rId6"/>
                </a:blipFill>
              </p:spPr>
              <p:txBody>
                <a:bodyPr/>
                <a:lstStyle/>
                <a:p>
                  <a:r>
                    <a:rPr lang="zh-CN" altLang="en-US">
                      <a:noFill/>
                    </a:rPr>
                    <a:t> </a:t>
                  </a:r>
                </a:p>
              </p:txBody>
            </p:sp>
          </mc:Fallback>
        </mc:AlternateContent>
      </p:grpSp>
      <p:grpSp>
        <p:nvGrpSpPr>
          <p:cNvPr id="88" name="组 87"/>
          <p:cNvGrpSpPr/>
          <p:nvPr/>
        </p:nvGrpSpPr>
        <p:grpSpPr>
          <a:xfrm>
            <a:off x="10138075" y="2656863"/>
            <a:ext cx="504213" cy="997074"/>
            <a:chOff x="10138075" y="3014056"/>
            <a:chExt cx="504213" cy="997074"/>
          </a:xfrm>
        </p:grpSpPr>
        <mc:AlternateContent xmlns:mc="http://schemas.openxmlformats.org/markup-compatibility/2006">
          <mc:Choice xmlns:a14="http://schemas.microsoft.com/office/drawing/2010/main" Requires="a14">
            <p:sp>
              <p:nvSpPr>
                <p:cNvPr id="89" name="矩形 88"/>
                <p:cNvSpPr/>
                <p:nvPr/>
              </p:nvSpPr>
              <p:spPr>
                <a:xfrm>
                  <a:off x="10151448" y="3014056"/>
                  <a:ext cx="490840"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b="0" i="1" smtClean="0">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9" name="矩形 88"/>
                <p:cNvSpPr>
                  <a:spLocks noRot="1" noChangeAspect="1" noMove="1" noResize="1" noEditPoints="1" noAdjustHandles="1" noChangeArrowheads="1" noChangeShapeType="1" noTextEdit="1"/>
                </p:cNvSpPr>
                <p:nvPr/>
              </p:nvSpPr>
              <p:spPr>
                <a:xfrm>
                  <a:off x="10151448" y="3014056"/>
                  <a:ext cx="490840" cy="400110"/>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矩形 89"/>
                <p:cNvSpPr/>
                <p:nvPr/>
              </p:nvSpPr>
              <p:spPr>
                <a:xfrm>
                  <a:off x="10138075" y="3611020"/>
                  <a:ext cx="496803"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0" name="矩形 89"/>
                <p:cNvSpPr>
                  <a:spLocks noRot="1" noChangeAspect="1" noMove="1" noResize="1" noEditPoints="1" noAdjustHandles="1" noChangeArrowheads="1" noChangeShapeType="1" noTextEdit="1"/>
                </p:cNvSpPr>
                <p:nvPr/>
              </p:nvSpPr>
              <p:spPr>
                <a:xfrm>
                  <a:off x="10138075" y="3611020"/>
                  <a:ext cx="496803" cy="400110"/>
                </a:xfrm>
                <a:prstGeom prst="rect">
                  <a:avLst/>
                </a:prstGeom>
                <a:blipFill rotWithShape="1">
                  <a:blip r:embed="rId8"/>
                </a:blipFill>
              </p:spPr>
              <p:txBody>
                <a:bodyPr/>
                <a:lstStyle/>
                <a:p>
                  <a:r>
                    <a:rPr lang="zh-CN" altLang="en-US">
                      <a:noFill/>
                    </a:rPr>
                    <a:t> </a:t>
                  </a:r>
                </a:p>
              </p:txBody>
            </p:sp>
          </mc:Fallback>
        </mc:AlternateContent>
      </p:grpSp>
      <p:sp>
        <p:nvSpPr>
          <p:cNvPr id="92" name="文字方塊 55"/>
          <p:cNvSpPr txBox="1"/>
          <p:nvPr/>
        </p:nvSpPr>
        <p:spPr>
          <a:xfrm>
            <a:off x="3218943" y="2818661"/>
            <a:ext cx="1283151"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a:t>
            </a:r>
            <a:r>
              <a:rPr lang="en-US" altLang="zh-TW" sz="2000" dirty="0">
                <a:latin typeface="微软雅黑" panose="020B0503020204020204" charset="-122"/>
                <a:ea typeface="微软雅黑" panose="020B0503020204020204" charset="-122"/>
              </a:rPr>
              <a:t>ernel</a:t>
            </a:r>
            <a:endParaRPr lang="zh-TW" altLang="en-US" sz="2000" dirty="0">
              <a:latin typeface="微软雅黑" panose="020B0503020204020204" charset="-122"/>
              <a:ea typeface="微软雅黑" panose="020B0503020204020204" charset="-122"/>
            </a:endParaRPr>
          </a:p>
        </p:txBody>
      </p:sp>
      <p:sp>
        <p:nvSpPr>
          <p:cNvPr id="93" name="文字方塊 55"/>
          <p:cNvSpPr txBox="1"/>
          <p:nvPr/>
        </p:nvSpPr>
        <p:spPr>
          <a:xfrm>
            <a:off x="4193380" y="282023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a:t>
            </a:r>
            <a:endParaRPr lang="zh-TW" altLang="en-US" sz="2000" dirty="0">
              <a:latin typeface="微软雅黑" panose="020B0503020204020204" charset="-122"/>
              <a:ea typeface="微软雅黑" panose="020B0503020204020204" charset="-122"/>
            </a:endParaRPr>
          </a:p>
        </p:txBody>
      </p:sp>
      <p:sp>
        <p:nvSpPr>
          <p:cNvPr id="94" name="文字方塊 55"/>
          <p:cNvSpPr txBox="1"/>
          <p:nvPr/>
        </p:nvSpPr>
        <p:spPr>
          <a:xfrm>
            <a:off x="315087" y="2818661"/>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95" name="文字方塊 55"/>
          <p:cNvSpPr txBox="1"/>
          <p:nvPr/>
        </p:nvSpPr>
        <p:spPr>
          <a:xfrm>
            <a:off x="7715512" y="4465673"/>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zh-TW" altLang="en-US" sz="2000" dirty="0">
              <a:latin typeface="微软雅黑" panose="020B0503020204020204" charset="-122"/>
              <a:ea typeface="微软雅黑" panose="020B0503020204020204" charset="-122"/>
            </a:endParaRPr>
          </a:p>
        </p:txBody>
      </p:sp>
      <p:sp>
        <p:nvSpPr>
          <p:cNvPr id="96" name="文字方塊 55"/>
          <p:cNvSpPr txBox="1"/>
          <p:nvPr/>
        </p:nvSpPr>
        <p:spPr>
          <a:xfrm>
            <a:off x="5707528" y="6114007"/>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97" name="文字方塊 55"/>
          <p:cNvSpPr txBox="1"/>
          <p:nvPr/>
        </p:nvSpPr>
        <p:spPr>
          <a:xfrm>
            <a:off x="9543601" y="3901344"/>
            <a:ext cx="1614679"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output</a:t>
            </a:r>
            <a:endParaRPr lang="zh-TW" altLang="en-US" sz="2000" dirty="0">
              <a:latin typeface="微软雅黑" panose="020B0503020204020204" charset="-122"/>
              <a:ea typeface="微软雅黑" panose="020B0503020204020204" charset="-122"/>
            </a:endParaRPr>
          </a:p>
        </p:txBody>
      </p:sp>
      <p:sp>
        <p:nvSpPr>
          <p:cNvPr id="83" name="文字方塊 8"/>
          <p:cNvSpPr txBox="1"/>
          <p:nvPr/>
        </p:nvSpPr>
        <p:spPr>
          <a:xfrm>
            <a:off x="7240566" y="3061456"/>
            <a:ext cx="3292007" cy="8299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sz="2400" dirty="0">
                <a:solidFill>
                  <a:srgbClr val="FF0000"/>
                </a:solidFill>
                <a:latin typeface="微软雅黑" panose="020B0503020204020204" charset="-122"/>
                <a:ea typeface="微软雅黑" panose="020B0503020204020204" charset="-122"/>
              </a:rPr>
              <a:t>卷积大大减少了模型所需学习的参数量！！！</a:t>
            </a:r>
            <a:endParaRPr lang="en-US" altLang="zh-CN" sz="2400" dirty="0">
              <a:solidFill>
                <a:srgbClr val="FF0000"/>
              </a:solidFill>
              <a:latin typeface="微软雅黑" panose="020B0503020204020204" charset="-122"/>
              <a:ea typeface="微软雅黑" panose="020B0503020204020204" charset="-122"/>
            </a:endParaRPr>
          </a:p>
        </p:txBody>
      </p:sp>
      <p:sp>
        <p:nvSpPr>
          <p:cNvPr id="78" name="椭圆形标注 77"/>
          <p:cNvSpPr/>
          <p:nvPr/>
        </p:nvSpPr>
        <p:spPr>
          <a:xfrm>
            <a:off x="8815013" y="1111398"/>
            <a:ext cx="1895892" cy="629761"/>
          </a:xfrm>
          <a:prstGeom prst="wedgeEllipseCallout">
            <a:avLst>
              <a:gd name="adj1" fmla="val -32539"/>
              <a:gd name="adj2" fmla="val 93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权重共享</a:t>
            </a:r>
            <a:endParaRPr lang="zh-CN" altLang="en-US" dirty="0">
              <a:latin typeface="微软雅黑" panose="020B0503020204020204" charset="-122"/>
              <a:ea typeface="微软雅黑" panose="020B0503020204020204" charset="-122"/>
            </a:endParaRPr>
          </a:p>
        </p:txBody>
      </p:sp>
      <p:sp>
        <p:nvSpPr>
          <p:cNvPr id="79" name="圆角矩形标注 78"/>
          <p:cNvSpPr/>
          <p:nvPr/>
        </p:nvSpPr>
        <p:spPr>
          <a:xfrm>
            <a:off x="7951707" y="428859"/>
            <a:ext cx="1350002" cy="520628"/>
          </a:xfrm>
          <a:prstGeom prst="wedgeRoundRectCallout">
            <a:avLst>
              <a:gd name="adj1" fmla="val -37993"/>
              <a:gd name="adj2" fmla="val 127274"/>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anose="020B0503020204020204" charset="-122"/>
                <a:ea typeface="微软雅黑" panose="020B0503020204020204" charset="-122"/>
              </a:rPr>
              <a:t>局部连接</a:t>
            </a:r>
            <a:endParaRPr lang="zh-CN" altLang="en-US" sz="2000" dirty="0">
              <a:solidFill>
                <a:schemeClr val="bg1"/>
              </a:solidFill>
              <a:latin typeface="微软雅黑" panose="020B0503020204020204" charset="-122"/>
              <a:ea typeface="微软雅黑" panose="020B0503020204020204" charset="-122"/>
            </a:endParaRPr>
          </a:p>
        </p:txBody>
      </p:sp>
      <p:sp>
        <p:nvSpPr>
          <p:cNvPr id="77" name="文本框 76"/>
          <p:cNvSpPr txBox="1"/>
          <p:nvPr/>
        </p:nvSpPr>
        <p:spPr>
          <a:xfrm>
            <a:off x="8515261" y="6115714"/>
            <a:ext cx="3258820"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未考虑</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bias.</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a:off x="9990977" y="2559180"/>
            <a:ext cx="719928" cy="125471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6990019" y="636403"/>
            <a:ext cx="683762" cy="537562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p:cNvSpPr/>
          <p:nvPr/>
        </p:nvSpPr>
        <p:spPr>
          <a:xfrm>
            <a:off x="8617805" y="1940840"/>
            <a:ext cx="719928" cy="250256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3" name="表格 32"/>
          <p:cNvGraphicFramePr>
            <a:graphicFrameLocks noGrp="1"/>
          </p:cNvGraphicFramePr>
          <p:nvPr/>
        </p:nvGraphicFramePr>
        <p:xfrm>
          <a:off x="1726980" y="358872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2" name="矩形 1"/>
          <p:cNvSpPr/>
          <p:nvPr/>
        </p:nvSpPr>
        <p:spPr>
          <a:xfrm>
            <a:off x="1254774" y="388546"/>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246592" y="1468591"/>
            <a:ext cx="2753359"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卷积层</a:t>
            </a:r>
            <a:endParaRPr lang="en-US" altLang="zh-CN" sz="2400" b="1" dirty="0">
              <a:solidFill>
                <a:srgbClr val="CC0099"/>
              </a:solidFill>
              <a:latin typeface="微软雅黑" panose="020B0503020204020204" charset="-122"/>
              <a:ea typeface="微软雅黑" panose="020B0503020204020204" charset="-122"/>
            </a:endParaRPr>
          </a:p>
        </p:txBody>
      </p:sp>
      <p:graphicFrame>
        <p:nvGraphicFramePr>
          <p:cNvPr id="4" name="表格 3"/>
          <p:cNvGraphicFramePr>
            <a:graphicFrameLocks noGrp="1"/>
          </p:cNvGraphicFramePr>
          <p:nvPr/>
        </p:nvGraphicFramePr>
        <p:xfrm>
          <a:off x="1370146" y="323005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4</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6</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7</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8</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9</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文本框 4"/>
          <p:cNvSpPr txBox="1"/>
          <p:nvPr/>
        </p:nvSpPr>
        <p:spPr>
          <a:xfrm>
            <a:off x="2740472"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4577353" y="3407949"/>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mc:Choice>
        <mc:Fallback xmlns="">
          <p:graphicFrame>
            <p:nvGraphicFramePr>
              <p:cNvPr id="7" name="表格 6"/>
              <p:cNvGraphicFramePr>
                <a:graphicFrameLocks noGrp="1"/>
              </p:cNvGraphicFramePr>
              <p:nvPr/>
            </p:nvGraphicFramePr>
            <p:xfrm>
              <a:off x="3500519" y="3375508"/>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mc:Choice>
        <mc:Fallback xmlns="">
          <p:graphicFrame>
            <p:nvGraphicFramePr>
              <p:cNvPr id="8" name="表格 7"/>
              <p:cNvGraphicFramePr>
                <a:graphicFrameLocks noGrp="1"/>
              </p:cNvGraphicFramePr>
              <p:nvPr/>
            </p:nvGraphicFramePr>
            <p:xfrm>
              <a:off x="5347529" y="3309559"/>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sp>
        <p:nvSpPr>
          <p:cNvPr id="34" name="橢圓 17"/>
          <p:cNvSpPr/>
          <p:nvPr/>
        </p:nvSpPr>
        <p:spPr>
          <a:xfrm>
            <a:off x="7052369" y="242382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4</a:t>
            </a:r>
            <a:endParaRPr lang="zh-TW" altLang="en-US" dirty="0">
              <a:latin typeface="微软雅黑" panose="020B0503020204020204" charset="-122"/>
              <a:ea typeface="微软雅黑" panose="020B0503020204020204" charset="-122"/>
            </a:endParaRPr>
          </a:p>
        </p:txBody>
      </p:sp>
      <p:sp>
        <p:nvSpPr>
          <p:cNvPr id="35" name="橢圓 18"/>
          <p:cNvSpPr/>
          <p:nvPr/>
        </p:nvSpPr>
        <p:spPr>
          <a:xfrm>
            <a:off x="7054461" y="301114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5</a:t>
            </a:r>
            <a:endParaRPr lang="zh-TW" altLang="en-US" dirty="0">
              <a:latin typeface="微软雅黑" panose="020B0503020204020204" charset="-122"/>
              <a:ea typeface="微软雅黑" panose="020B0503020204020204" charset="-122"/>
            </a:endParaRPr>
          </a:p>
        </p:txBody>
      </p:sp>
      <p:sp>
        <p:nvSpPr>
          <p:cNvPr id="36" name="橢圓 19"/>
          <p:cNvSpPr/>
          <p:nvPr/>
        </p:nvSpPr>
        <p:spPr>
          <a:xfrm>
            <a:off x="7044069" y="360296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6</a:t>
            </a:r>
            <a:endParaRPr lang="zh-TW" altLang="en-US" dirty="0">
              <a:latin typeface="微软雅黑" panose="020B0503020204020204" charset="-122"/>
              <a:ea typeface="微软雅黑" panose="020B0503020204020204" charset="-122"/>
            </a:endParaRPr>
          </a:p>
        </p:txBody>
      </p:sp>
      <p:sp>
        <p:nvSpPr>
          <p:cNvPr id="37" name="橢圓 17"/>
          <p:cNvSpPr/>
          <p:nvPr/>
        </p:nvSpPr>
        <p:spPr>
          <a:xfrm>
            <a:off x="7060669" y="421620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7</a:t>
            </a:r>
            <a:endParaRPr lang="zh-TW" altLang="en-US" dirty="0">
              <a:latin typeface="微软雅黑" panose="020B0503020204020204" charset="-122"/>
              <a:ea typeface="微软雅黑" panose="020B0503020204020204" charset="-122"/>
            </a:endParaRPr>
          </a:p>
        </p:txBody>
      </p:sp>
      <p:sp>
        <p:nvSpPr>
          <p:cNvPr id="38" name="橢圓 18"/>
          <p:cNvSpPr/>
          <p:nvPr/>
        </p:nvSpPr>
        <p:spPr>
          <a:xfrm>
            <a:off x="7062761" y="480351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8</a:t>
            </a:r>
            <a:endParaRPr lang="zh-TW" altLang="en-US" dirty="0">
              <a:latin typeface="微软雅黑" panose="020B0503020204020204" charset="-122"/>
              <a:ea typeface="微软雅黑" panose="020B0503020204020204" charset="-122"/>
            </a:endParaRPr>
          </a:p>
        </p:txBody>
      </p:sp>
      <p:sp>
        <p:nvSpPr>
          <p:cNvPr id="39" name="橢圓 19"/>
          <p:cNvSpPr/>
          <p:nvPr/>
        </p:nvSpPr>
        <p:spPr>
          <a:xfrm>
            <a:off x="7052369" y="542391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9</a:t>
            </a:r>
            <a:endParaRPr lang="zh-TW" altLang="en-US" dirty="0">
              <a:latin typeface="微软雅黑" panose="020B0503020204020204" charset="-122"/>
              <a:ea typeface="微软雅黑" panose="020B0503020204020204" charset="-122"/>
            </a:endParaRPr>
          </a:p>
        </p:txBody>
      </p:sp>
      <p:sp>
        <p:nvSpPr>
          <p:cNvPr id="40" name="橢圓 17"/>
          <p:cNvSpPr/>
          <p:nvPr/>
        </p:nvSpPr>
        <p:spPr>
          <a:xfrm>
            <a:off x="7063521" y="65614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1</a:t>
            </a:r>
            <a:endParaRPr lang="zh-TW" altLang="en-US" dirty="0">
              <a:latin typeface="微软雅黑" panose="020B0503020204020204" charset="-122"/>
              <a:ea typeface="微软雅黑" panose="020B0503020204020204" charset="-122"/>
            </a:endParaRPr>
          </a:p>
        </p:txBody>
      </p:sp>
      <p:sp>
        <p:nvSpPr>
          <p:cNvPr id="41" name="橢圓 18"/>
          <p:cNvSpPr/>
          <p:nvPr/>
        </p:nvSpPr>
        <p:spPr>
          <a:xfrm>
            <a:off x="7065613" y="124345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2</a:t>
            </a:r>
            <a:endParaRPr lang="zh-TW" altLang="en-US" dirty="0">
              <a:latin typeface="微软雅黑" panose="020B0503020204020204" charset="-122"/>
              <a:ea typeface="微软雅黑" panose="020B0503020204020204" charset="-122"/>
            </a:endParaRPr>
          </a:p>
        </p:txBody>
      </p:sp>
      <p:sp>
        <p:nvSpPr>
          <p:cNvPr id="42" name="橢圓 19"/>
          <p:cNvSpPr/>
          <p:nvPr/>
        </p:nvSpPr>
        <p:spPr>
          <a:xfrm>
            <a:off x="7055221" y="1835276"/>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3</a:t>
            </a:r>
            <a:endParaRPr lang="zh-TW" altLang="en-US" dirty="0">
              <a:latin typeface="微软雅黑" panose="020B0503020204020204" charset="-122"/>
              <a:ea typeface="微软雅黑" panose="020B0503020204020204" charset="-122"/>
            </a:endParaRPr>
          </a:p>
        </p:txBody>
      </p:sp>
      <p:sp>
        <p:nvSpPr>
          <p:cNvPr id="43" name="橢圓 17"/>
          <p:cNvSpPr/>
          <p:nvPr/>
        </p:nvSpPr>
        <p:spPr>
          <a:xfrm>
            <a:off x="8705611" y="3813896"/>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4" name="橢圓 17"/>
          <p:cNvSpPr/>
          <p:nvPr/>
        </p:nvSpPr>
        <p:spPr>
          <a:xfrm>
            <a:off x="8716763" y="2046208"/>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5" name="橢圓 18"/>
          <p:cNvSpPr/>
          <p:nvPr/>
        </p:nvSpPr>
        <p:spPr>
          <a:xfrm>
            <a:off x="8718855" y="2633520"/>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6" name="橢圓 19"/>
          <p:cNvSpPr/>
          <p:nvPr/>
        </p:nvSpPr>
        <p:spPr>
          <a:xfrm>
            <a:off x="8708463" y="3225344"/>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7" name="橢圓 18"/>
          <p:cNvSpPr/>
          <p:nvPr/>
        </p:nvSpPr>
        <p:spPr>
          <a:xfrm>
            <a:off x="10082833" y="2633520"/>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48" name="橢圓 19"/>
          <p:cNvSpPr/>
          <p:nvPr/>
        </p:nvSpPr>
        <p:spPr>
          <a:xfrm>
            <a:off x="10072441" y="3225344"/>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cxnSp>
        <p:nvCxnSpPr>
          <p:cNvPr id="49" name="直线箭头连接符 48"/>
          <p:cNvCxnSpPr>
            <a:stCxn id="51" idx="6"/>
            <a:endCxn id="55" idx="2"/>
          </p:cNvCxnSpPr>
          <p:nvPr/>
        </p:nvCxnSpPr>
        <p:spPr>
          <a:xfrm>
            <a:off x="7576419" y="912626"/>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52" idx="6"/>
            <a:endCxn id="55" idx="2"/>
          </p:cNvCxnSpPr>
          <p:nvPr/>
        </p:nvCxnSpPr>
        <p:spPr>
          <a:xfrm>
            <a:off x="7578511" y="1499938"/>
            <a:ext cx="1138252" cy="802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45" idx="6"/>
            <a:endCxn id="55" idx="2"/>
          </p:cNvCxnSpPr>
          <p:nvPr/>
        </p:nvCxnSpPr>
        <p:spPr>
          <a:xfrm flipV="1">
            <a:off x="7565267" y="2302694"/>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46" idx="6"/>
            <a:endCxn id="55" idx="2"/>
          </p:cNvCxnSpPr>
          <p:nvPr/>
        </p:nvCxnSpPr>
        <p:spPr>
          <a:xfrm flipV="1">
            <a:off x="7567359" y="2302694"/>
            <a:ext cx="1149404" cy="964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p:cNvCxnSpPr>
            <a:stCxn id="55" idx="6"/>
            <a:endCxn id="60" idx="2"/>
          </p:cNvCxnSpPr>
          <p:nvPr/>
        </p:nvCxnSpPr>
        <p:spPr>
          <a:xfrm>
            <a:off x="9229661" y="2302694"/>
            <a:ext cx="853172" cy="5873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56" idx="6"/>
            <a:endCxn id="60" idx="2"/>
          </p:cNvCxnSpPr>
          <p:nvPr/>
        </p:nvCxnSpPr>
        <p:spPr>
          <a:xfrm>
            <a:off x="9231753" y="2890006"/>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线箭头连接符 54"/>
          <p:cNvCxnSpPr>
            <a:stCxn id="57" idx="6"/>
            <a:endCxn id="60" idx="2"/>
          </p:cNvCxnSpPr>
          <p:nvPr/>
        </p:nvCxnSpPr>
        <p:spPr>
          <a:xfrm flipV="1">
            <a:off x="9221361" y="2890006"/>
            <a:ext cx="861472"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54" idx="6"/>
            <a:endCxn id="60" idx="2"/>
          </p:cNvCxnSpPr>
          <p:nvPr/>
        </p:nvCxnSpPr>
        <p:spPr>
          <a:xfrm flipV="1">
            <a:off x="9218509" y="2890006"/>
            <a:ext cx="864324" cy="1180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55" idx="6"/>
            <a:endCxn id="61" idx="2"/>
          </p:cNvCxnSpPr>
          <p:nvPr/>
        </p:nvCxnSpPr>
        <p:spPr>
          <a:xfrm>
            <a:off x="9229661" y="2302694"/>
            <a:ext cx="842780" cy="11791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56" idx="6"/>
            <a:endCxn id="61" idx="2"/>
          </p:cNvCxnSpPr>
          <p:nvPr/>
        </p:nvCxnSpPr>
        <p:spPr>
          <a:xfrm>
            <a:off x="9231753" y="2890006"/>
            <a:ext cx="840688" cy="5918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57" idx="6"/>
            <a:endCxn id="61" idx="2"/>
          </p:cNvCxnSpPr>
          <p:nvPr/>
        </p:nvCxnSpPr>
        <p:spPr>
          <a:xfrm>
            <a:off x="9221361" y="3481830"/>
            <a:ext cx="851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54" idx="6"/>
            <a:endCxn id="61" idx="2"/>
          </p:cNvCxnSpPr>
          <p:nvPr/>
        </p:nvCxnSpPr>
        <p:spPr>
          <a:xfrm flipV="1">
            <a:off x="9218509" y="3481830"/>
            <a:ext cx="853932" cy="588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52" idx="6"/>
            <a:endCxn id="56" idx="2"/>
          </p:cNvCxnSpPr>
          <p:nvPr/>
        </p:nvCxnSpPr>
        <p:spPr>
          <a:xfrm>
            <a:off x="7578511" y="1499938"/>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53" idx="6"/>
            <a:endCxn id="56" idx="2"/>
          </p:cNvCxnSpPr>
          <p:nvPr/>
        </p:nvCxnSpPr>
        <p:spPr>
          <a:xfrm>
            <a:off x="7568119" y="2091762"/>
            <a:ext cx="1150736" cy="79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46" idx="6"/>
            <a:endCxn id="56" idx="2"/>
          </p:cNvCxnSpPr>
          <p:nvPr/>
        </p:nvCxnSpPr>
        <p:spPr>
          <a:xfrm flipV="1">
            <a:off x="7567359" y="2890006"/>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47" idx="6"/>
            <a:endCxn id="56" idx="2"/>
          </p:cNvCxnSpPr>
          <p:nvPr/>
        </p:nvCxnSpPr>
        <p:spPr>
          <a:xfrm flipV="1">
            <a:off x="7556967" y="2890006"/>
            <a:ext cx="1161888" cy="969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46" idx="6"/>
            <a:endCxn id="57" idx="2"/>
          </p:cNvCxnSpPr>
          <p:nvPr/>
        </p:nvCxnSpPr>
        <p:spPr>
          <a:xfrm>
            <a:off x="7567359" y="3267626"/>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45" idx="6"/>
            <a:endCxn id="57" idx="2"/>
          </p:cNvCxnSpPr>
          <p:nvPr/>
        </p:nvCxnSpPr>
        <p:spPr>
          <a:xfrm>
            <a:off x="7565267" y="2680314"/>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49" idx="6"/>
            <a:endCxn id="57" idx="2"/>
          </p:cNvCxnSpPr>
          <p:nvPr/>
        </p:nvCxnSpPr>
        <p:spPr>
          <a:xfrm flipV="1">
            <a:off x="7575659" y="3481830"/>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48" idx="6"/>
            <a:endCxn id="57" idx="2"/>
          </p:cNvCxnSpPr>
          <p:nvPr/>
        </p:nvCxnSpPr>
        <p:spPr>
          <a:xfrm flipV="1">
            <a:off x="7573567" y="3481830"/>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p:nvPr/>
        </p:nvCxnSpPr>
        <p:spPr>
          <a:xfrm>
            <a:off x="7574647" y="3854938"/>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p:nvPr/>
        </p:nvCxnSpPr>
        <p:spPr>
          <a:xfrm>
            <a:off x="7572555" y="3267626"/>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p:nvPr/>
        </p:nvCxnSpPr>
        <p:spPr>
          <a:xfrm flipV="1">
            <a:off x="7582947" y="4069142"/>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p:nvPr/>
        </p:nvCxnSpPr>
        <p:spPr>
          <a:xfrm flipV="1">
            <a:off x="7580855" y="4069142"/>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9825789" y="1868896"/>
            <a:ext cx="868680" cy="368300"/>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全连接</a:t>
            </a:r>
            <a:endParaRPr kumimoji="1" lang="zh-CN" altLang="en-US" dirty="0">
              <a:latin typeface="微软雅黑" panose="020B0503020204020204" charset="-122"/>
              <a:ea typeface="微软雅黑" panose="020B0503020204020204" charset="-122"/>
              <a:cs typeface="微软雅黑" panose="020B0503020204020204" charset="-122"/>
            </a:endParaRPr>
          </a:p>
        </p:txBody>
      </p:sp>
      <p:cxnSp>
        <p:nvCxnSpPr>
          <p:cNvPr id="14" name="直线箭头连接符 13"/>
          <p:cNvCxnSpPr>
            <a:stCxn id="11" idx="1"/>
          </p:cNvCxnSpPr>
          <p:nvPr/>
        </p:nvCxnSpPr>
        <p:spPr>
          <a:xfrm flipH="1">
            <a:off x="9652097" y="2052927"/>
            <a:ext cx="173692" cy="437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1" name="Picture 4" descr="C:\Users\balan\AppData\Roaming\Tencent\Users\32506426\QQ\WinTemp\RichOle\PK~@QWP67GDO%$R1%[$MUF3.jpg"/>
          <p:cNvPicPr>
            <a:picLocks noChangeAspect="1" noChangeArrowheads="1"/>
          </p:cNvPicPr>
          <p:nvPr/>
        </p:nvPicPr>
        <p:blipFill>
          <a:blip r:embed="rId3" cstate="print"/>
          <a:srcRect/>
          <a:stretch>
            <a:fillRect/>
          </a:stretch>
        </p:blipFill>
        <p:spPr bwMode="auto">
          <a:xfrm>
            <a:off x="991665" y="4853793"/>
            <a:ext cx="899000" cy="1078799"/>
          </a:xfrm>
          <a:prstGeom prst="rect">
            <a:avLst/>
          </a:prstGeom>
          <a:noFill/>
        </p:spPr>
      </p:pic>
      <p:sp>
        <p:nvSpPr>
          <p:cNvPr id="82" name="矩形 81"/>
          <p:cNvSpPr/>
          <p:nvPr/>
        </p:nvSpPr>
        <p:spPr>
          <a:xfrm>
            <a:off x="2173302" y="4851441"/>
            <a:ext cx="4094433" cy="1014730"/>
          </a:xfrm>
          <a:prstGeom prst="rect">
            <a:avLst/>
          </a:prstGeom>
        </p:spPr>
        <p:txBody>
          <a:bodyPr wrap="square">
            <a:spAutoFit/>
          </a:bodyPr>
          <a:lstStyle/>
          <a:p>
            <a:pPr>
              <a:lnSpc>
                <a:spcPct val="150000"/>
              </a:lnSpc>
            </a:pPr>
            <a:r>
              <a:rPr lang="zh-CN" altLang="en-US" sz="2000" dirty="0">
                <a:latin typeface="微软雅黑" panose="020B0503020204020204" charset="-122"/>
                <a:ea typeface="微软雅黑" panose="020B0503020204020204" charset="-122"/>
              </a:rPr>
              <a:t>单个卷积核只能提取单一特征，如何利用卷积核提取更复杂的特征？</a:t>
            </a:r>
            <a:endParaRPr lang="zh-TW" altLang="en-US" sz="2000" dirty="0">
              <a:latin typeface="微软雅黑" panose="020B0503020204020204" charset="-122"/>
              <a:ea typeface="微软雅黑" panose="020B0503020204020204" charset="-122"/>
            </a:endParaRPr>
          </a:p>
        </p:txBody>
      </p:sp>
      <p:sp>
        <p:nvSpPr>
          <p:cNvPr id="74" name="文本框 73"/>
          <p:cNvSpPr txBox="1"/>
          <p:nvPr/>
        </p:nvSpPr>
        <p:spPr>
          <a:xfrm>
            <a:off x="9966412" y="6142585"/>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grpSp>
        <p:nvGrpSpPr>
          <p:cNvPr id="83" name="组 82"/>
          <p:cNvGrpSpPr/>
          <p:nvPr/>
        </p:nvGrpSpPr>
        <p:grpSpPr>
          <a:xfrm>
            <a:off x="8749563" y="2092137"/>
            <a:ext cx="533998" cy="2163286"/>
            <a:chOff x="8749563" y="2449329"/>
            <a:chExt cx="533998" cy="2163286"/>
          </a:xfrm>
        </p:grpSpPr>
        <mc:AlternateContent xmlns:mc="http://schemas.openxmlformats.org/markup-compatibility/2006">
          <mc:Choice xmlns:a14="http://schemas.microsoft.com/office/drawing/2010/main" Requires="a14">
            <p:sp>
              <p:nvSpPr>
                <p:cNvPr id="84" name="矩形 83"/>
                <p:cNvSpPr/>
                <p:nvPr/>
              </p:nvSpPr>
              <p:spPr>
                <a:xfrm>
                  <a:off x="8752544" y="2449329"/>
                  <a:ext cx="510204"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4" name="矩形 83"/>
                <p:cNvSpPr>
                  <a:spLocks noRot="1" noChangeAspect="1" noMove="1" noResize="1" noEditPoints="1" noAdjustHandles="1" noChangeArrowheads="1" noChangeShapeType="1" noTextEdit="1"/>
                </p:cNvSpPr>
                <p:nvPr/>
              </p:nvSpPr>
              <p:spPr>
                <a:xfrm>
                  <a:off x="8752544" y="2449329"/>
                  <a:ext cx="510204"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5" name="矩形 84"/>
                <p:cNvSpPr/>
                <p:nvPr/>
              </p:nvSpPr>
              <p:spPr>
                <a:xfrm>
                  <a:off x="8749563" y="3037506"/>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5" name="矩形 84"/>
                <p:cNvSpPr>
                  <a:spLocks noRot="1" noChangeAspect="1" noMove="1" noResize="1" noEditPoints="1" noAdjustHandles="1" noChangeArrowheads="1" noChangeShapeType="1" noTextEdit="1"/>
                </p:cNvSpPr>
                <p:nvPr/>
              </p:nvSpPr>
              <p:spPr>
                <a:xfrm>
                  <a:off x="8749563" y="3037506"/>
                  <a:ext cx="516167" cy="400110"/>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矩形 85"/>
                <p:cNvSpPr/>
                <p:nvPr/>
              </p:nvSpPr>
              <p:spPr>
                <a:xfrm>
                  <a:off x="8749563" y="3628380"/>
                  <a:ext cx="516167"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6" name="矩形 85"/>
                <p:cNvSpPr>
                  <a:spLocks noRot="1" noChangeAspect="1" noMove="1" noResize="1" noEditPoints="1" noAdjustHandles="1" noChangeArrowheads="1" noChangeShapeType="1" noTextEdit="1"/>
                </p:cNvSpPr>
                <p:nvPr/>
              </p:nvSpPr>
              <p:spPr>
                <a:xfrm>
                  <a:off x="8749563" y="3628380"/>
                  <a:ext cx="516167" cy="40011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矩形 86"/>
                <p:cNvSpPr/>
                <p:nvPr/>
              </p:nvSpPr>
              <p:spPr>
                <a:xfrm>
                  <a:off x="8778359" y="4212505"/>
                  <a:ext cx="505202"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7" name="矩形 86"/>
                <p:cNvSpPr>
                  <a:spLocks noRot="1" noChangeAspect="1" noMove="1" noResize="1" noEditPoints="1" noAdjustHandles="1" noChangeArrowheads="1" noChangeShapeType="1" noTextEdit="1"/>
                </p:cNvSpPr>
                <p:nvPr/>
              </p:nvSpPr>
              <p:spPr>
                <a:xfrm>
                  <a:off x="8778359" y="4212505"/>
                  <a:ext cx="505202" cy="400110"/>
                </a:xfrm>
                <a:prstGeom prst="rect">
                  <a:avLst/>
                </a:prstGeom>
                <a:blipFill rotWithShape="1">
                  <a:blip r:embed="rId7"/>
                </a:blipFill>
              </p:spPr>
              <p:txBody>
                <a:bodyPr/>
                <a:lstStyle/>
                <a:p>
                  <a:r>
                    <a:rPr lang="zh-CN" altLang="en-US">
                      <a:noFill/>
                    </a:rPr>
                    <a:t> </a:t>
                  </a:r>
                </a:p>
              </p:txBody>
            </p:sp>
          </mc:Fallback>
        </mc:AlternateContent>
      </p:grpSp>
      <p:grpSp>
        <p:nvGrpSpPr>
          <p:cNvPr id="88" name="组 87"/>
          <p:cNvGrpSpPr/>
          <p:nvPr/>
        </p:nvGrpSpPr>
        <p:grpSpPr>
          <a:xfrm>
            <a:off x="10138075" y="2656864"/>
            <a:ext cx="504213" cy="997074"/>
            <a:chOff x="10138075" y="3014056"/>
            <a:chExt cx="504213" cy="997074"/>
          </a:xfrm>
        </p:grpSpPr>
        <mc:AlternateContent xmlns:mc="http://schemas.openxmlformats.org/markup-compatibility/2006">
          <mc:Choice xmlns:a14="http://schemas.microsoft.com/office/drawing/2010/main" Requires="a14">
            <p:sp>
              <p:nvSpPr>
                <p:cNvPr id="89" name="矩形 88"/>
                <p:cNvSpPr/>
                <p:nvPr/>
              </p:nvSpPr>
              <p:spPr>
                <a:xfrm>
                  <a:off x="10151448" y="3014056"/>
                  <a:ext cx="490840"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b="0" i="1" smtClean="0">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89" name="矩形 88"/>
                <p:cNvSpPr>
                  <a:spLocks noRot="1" noChangeAspect="1" noMove="1" noResize="1" noEditPoints="1" noAdjustHandles="1" noChangeArrowheads="1" noChangeShapeType="1" noTextEdit="1"/>
                </p:cNvSpPr>
                <p:nvPr/>
              </p:nvSpPr>
              <p:spPr>
                <a:xfrm>
                  <a:off x="10151448" y="3014056"/>
                  <a:ext cx="490840" cy="400110"/>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0" name="矩形 89"/>
                <p:cNvSpPr/>
                <p:nvPr/>
              </p:nvSpPr>
              <p:spPr>
                <a:xfrm>
                  <a:off x="10138075" y="3611020"/>
                  <a:ext cx="496803"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0" name="矩形 89"/>
                <p:cNvSpPr>
                  <a:spLocks noRot="1" noChangeAspect="1" noMove="1" noResize="1" noEditPoints="1" noAdjustHandles="1" noChangeArrowheads="1" noChangeShapeType="1" noTextEdit="1"/>
                </p:cNvSpPr>
                <p:nvPr/>
              </p:nvSpPr>
              <p:spPr>
                <a:xfrm>
                  <a:off x="10138075" y="3611020"/>
                  <a:ext cx="496803" cy="400110"/>
                </a:xfrm>
                <a:prstGeom prst="rect">
                  <a:avLst/>
                </a:prstGeom>
                <a:blipFill rotWithShape="1">
                  <a:blip r:embed="rId9"/>
                </a:blipFill>
              </p:spPr>
              <p:txBody>
                <a:bodyPr/>
                <a:lstStyle/>
                <a:p>
                  <a:r>
                    <a:rPr lang="zh-CN" altLang="en-US">
                      <a:noFill/>
                    </a:rPr>
                    <a:t> </a:t>
                  </a:r>
                </a:p>
              </p:txBody>
            </p:sp>
          </mc:Fallback>
        </mc:AlternateContent>
      </p:grpSp>
      <p:sp>
        <p:nvSpPr>
          <p:cNvPr id="92" name="文字方塊 55"/>
          <p:cNvSpPr txBox="1"/>
          <p:nvPr/>
        </p:nvSpPr>
        <p:spPr>
          <a:xfrm>
            <a:off x="3218943" y="2818661"/>
            <a:ext cx="1283151"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k</a:t>
            </a:r>
            <a:r>
              <a:rPr lang="en-US" altLang="zh-TW" sz="2000" dirty="0">
                <a:latin typeface="微软雅黑" panose="020B0503020204020204" charset="-122"/>
                <a:ea typeface="微软雅黑" panose="020B0503020204020204" charset="-122"/>
              </a:rPr>
              <a:t>ernel</a:t>
            </a:r>
            <a:endParaRPr lang="zh-TW" altLang="en-US" sz="2000" dirty="0">
              <a:latin typeface="微软雅黑" panose="020B0503020204020204" charset="-122"/>
              <a:ea typeface="微软雅黑" panose="020B0503020204020204" charset="-122"/>
            </a:endParaRPr>
          </a:p>
        </p:txBody>
      </p:sp>
      <p:sp>
        <p:nvSpPr>
          <p:cNvPr id="93" name="文字方塊 55"/>
          <p:cNvSpPr txBox="1"/>
          <p:nvPr/>
        </p:nvSpPr>
        <p:spPr>
          <a:xfrm>
            <a:off x="4193380" y="2820230"/>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a:t>
            </a:r>
            <a:endParaRPr lang="zh-TW" altLang="en-US" sz="2000" dirty="0">
              <a:latin typeface="微软雅黑" panose="020B0503020204020204" charset="-122"/>
              <a:ea typeface="微软雅黑" panose="020B0503020204020204" charset="-122"/>
            </a:endParaRPr>
          </a:p>
        </p:txBody>
      </p:sp>
      <p:sp>
        <p:nvSpPr>
          <p:cNvPr id="94" name="文字方塊 55"/>
          <p:cNvSpPr txBox="1"/>
          <p:nvPr/>
        </p:nvSpPr>
        <p:spPr>
          <a:xfrm>
            <a:off x="315087" y="2818661"/>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95" name="文字方塊 55"/>
          <p:cNvSpPr txBox="1"/>
          <p:nvPr/>
        </p:nvSpPr>
        <p:spPr>
          <a:xfrm>
            <a:off x="7715512" y="4465674"/>
            <a:ext cx="3028297"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f</a:t>
            </a:r>
            <a:r>
              <a:rPr lang="en-US" altLang="zh-TW" sz="2000" dirty="0">
                <a:latin typeface="微软雅黑" panose="020B0503020204020204" charset="-122"/>
                <a:ea typeface="微软雅黑" panose="020B0503020204020204" charset="-122"/>
              </a:rPr>
              <a:t>eature </a:t>
            </a:r>
            <a:r>
              <a:rPr lang="en-US" altLang="zh-CN" sz="2000" dirty="0">
                <a:latin typeface="微软雅黑" panose="020B0503020204020204" charset="-122"/>
                <a:ea typeface="微软雅黑" panose="020B0503020204020204" charset="-122"/>
              </a:rPr>
              <a:t>m</a:t>
            </a:r>
            <a:r>
              <a:rPr lang="en-US" altLang="zh-TW" sz="2000" dirty="0">
                <a:latin typeface="微软雅黑" panose="020B0503020204020204" charset="-122"/>
                <a:ea typeface="微软雅黑" panose="020B0503020204020204" charset="-122"/>
              </a:rPr>
              <a:t>ap</a:t>
            </a:r>
            <a:endParaRPr lang="zh-TW" altLang="en-US" sz="2000" dirty="0">
              <a:latin typeface="微软雅黑" panose="020B0503020204020204" charset="-122"/>
              <a:ea typeface="微软雅黑" panose="020B0503020204020204" charset="-122"/>
            </a:endParaRPr>
          </a:p>
        </p:txBody>
      </p:sp>
      <p:sp>
        <p:nvSpPr>
          <p:cNvPr id="96" name="文字方塊 55"/>
          <p:cNvSpPr txBox="1"/>
          <p:nvPr/>
        </p:nvSpPr>
        <p:spPr>
          <a:xfrm>
            <a:off x="5707528" y="6085434"/>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97" name="文字方塊 55"/>
          <p:cNvSpPr txBox="1"/>
          <p:nvPr/>
        </p:nvSpPr>
        <p:spPr>
          <a:xfrm>
            <a:off x="9543601" y="3901345"/>
            <a:ext cx="1614679"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output</a:t>
            </a:r>
            <a:endParaRPr lang="zh-TW" altLang="en-US" sz="2000" dirty="0">
              <a:latin typeface="微软雅黑" panose="020B0503020204020204" charset="-122"/>
              <a:ea typeface="微软雅黑" panose="020B0503020204020204" charset="-122"/>
            </a:endParaRPr>
          </a:p>
        </p:txBody>
      </p:sp>
      <p:sp>
        <p:nvSpPr>
          <p:cNvPr id="78" name="椭圆形标注 77"/>
          <p:cNvSpPr/>
          <p:nvPr/>
        </p:nvSpPr>
        <p:spPr>
          <a:xfrm>
            <a:off x="8815013" y="1111399"/>
            <a:ext cx="1895892" cy="629761"/>
          </a:xfrm>
          <a:prstGeom prst="wedgeEllipseCallout">
            <a:avLst>
              <a:gd name="adj1" fmla="val -32539"/>
              <a:gd name="adj2" fmla="val 93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charset="-122"/>
                <a:ea typeface="微软雅黑" panose="020B0503020204020204" charset="-122"/>
              </a:rPr>
              <a:t>权重共享</a:t>
            </a:r>
            <a:endParaRPr lang="zh-CN" altLang="en-US" dirty="0">
              <a:latin typeface="微软雅黑" panose="020B0503020204020204" charset="-122"/>
              <a:ea typeface="微软雅黑" panose="020B0503020204020204" charset="-122"/>
            </a:endParaRPr>
          </a:p>
        </p:txBody>
      </p:sp>
      <p:sp>
        <p:nvSpPr>
          <p:cNvPr id="79" name="圆角矩形标注 78"/>
          <p:cNvSpPr/>
          <p:nvPr/>
        </p:nvSpPr>
        <p:spPr>
          <a:xfrm>
            <a:off x="7951707" y="428860"/>
            <a:ext cx="1350002" cy="520628"/>
          </a:xfrm>
          <a:prstGeom prst="wedgeRoundRectCallout">
            <a:avLst>
              <a:gd name="adj1" fmla="val -37993"/>
              <a:gd name="adj2" fmla="val 127274"/>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anose="020B0503020204020204" charset="-122"/>
                <a:ea typeface="微软雅黑" panose="020B0503020204020204" charset="-122"/>
              </a:rPr>
              <a:t>局部连接</a:t>
            </a:r>
            <a:endParaRPr lang="zh-CN" altLang="en-US" sz="200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box(in)">
                                      <p:cBhvr>
                                        <p:cTn id="7" dur="500"/>
                                        <p:tgtEl>
                                          <p:spTgt spid="8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right)">
                                      <p:cBhvr>
                                        <p:cTn id="1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 10"/>
          <p:cNvGrpSpPr/>
          <p:nvPr/>
        </p:nvGrpSpPr>
        <p:grpSpPr>
          <a:xfrm>
            <a:off x="8617805" y="1897978"/>
            <a:ext cx="722759" cy="2502568"/>
            <a:chOff x="8617805" y="2298032"/>
            <a:chExt cx="722759" cy="2502568"/>
          </a:xfrm>
        </p:grpSpPr>
        <p:grpSp>
          <p:nvGrpSpPr>
            <p:cNvPr id="84" name="组 83"/>
            <p:cNvGrpSpPr/>
            <p:nvPr/>
          </p:nvGrpSpPr>
          <p:grpSpPr>
            <a:xfrm>
              <a:off x="8617805" y="2298032"/>
              <a:ext cx="719928" cy="2502568"/>
              <a:chOff x="8617805" y="2298032"/>
              <a:chExt cx="719928" cy="2502568"/>
            </a:xfrm>
          </p:grpSpPr>
          <p:sp>
            <p:nvSpPr>
              <p:cNvPr id="96" name="矩形 95"/>
              <p:cNvSpPr/>
              <p:nvPr/>
            </p:nvSpPr>
            <p:spPr>
              <a:xfrm>
                <a:off x="8617805" y="2298032"/>
                <a:ext cx="719928" cy="250256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橢圓 17"/>
              <p:cNvSpPr/>
              <p:nvPr/>
            </p:nvSpPr>
            <p:spPr>
              <a:xfrm>
                <a:off x="8705611" y="4171088"/>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98" name="橢圓 17"/>
              <p:cNvSpPr/>
              <p:nvPr/>
            </p:nvSpPr>
            <p:spPr>
              <a:xfrm>
                <a:off x="8716763" y="2403400"/>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99" name="橢圓 18"/>
              <p:cNvSpPr/>
              <p:nvPr/>
            </p:nvSpPr>
            <p:spPr>
              <a:xfrm>
                <a:off x="8718855" y="2990712"/>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00" name="橢圓 19"/>
              <p:cNvSpPr/>
              <p:nvPr/>
            </p:nvSpPr>
            <p:spPr>
              <a:xfrm>
                <a:off x="8708463" y="3582536"/>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grpSp>
        <p:grpSp>
          <p:nvGrpSpPr>
            <p:cNvPr id="89" name="组 88"/>
            <p:cNvGrpSpPr/>
            <p:nvPr/>
          </p:nvGrpSpPr>
          <p:grpSpPr>
            <a:xfrm>
              <a:off x="8698042" y="2449329"/>
              <a:ext cx="642522" cy="2163286"/>
              <a:chOff x="8698042" y="2449329"/>
              <a:chExt cx="642522" cy="2163286"/>
            </a:xfrm>
          </p:grpSpPr>
          <mc:AlternateContent xmlns:mc="http://schemas.openxmlformats.org/markup-compatibility/2006">
            <mc:Choice xmlns:a14="http://schemas.microsoft.com/office/drawing/2010/main" Requires="a14">
              <p:sp>
                <p:nvSpPr>
                  <p:cNvPr id="90" name="矩形 89"/>
                  <p:cNvSpPr/>
                  <p:nvPr/>
                </p:nvSpPr>
                <p:spPr>
                  <a:xfrm>
                    <a:off x="8698042" y="2449329"/>
                    <a:ext cx="61920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11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0" name="矩形 89"/>
                  <p:cNvSpPr>
                    <a:spLocks noRot="1" noChangeAspect="1" noMove="1" noResize="1" noEditPoints="1" noAdjustHandles="1" noChangeArrowheads="1" noChangeShapeType="1" noTextEdit="1"/>
                  </p:cNvSpPr>
                  <p:nvPr/>
                </p:nvSpPr>
                <p:spPr>
                  <a:xfrm>
                    <a:off x="8698042" y="2449329"/>
                    <a:ext cx="619208" cy="400110"/>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矩形 90"/>
                  <p:cNvSpPr/>
                  <p:nvPr/>
                </p:nvSpPr>
                <p:spPr>
                  <a:xfrm>
                    <a:off x="8698043" y="3037506"/>
                    <a:ext cx="619208"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1</m:t>
                              </m:r>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1" name="矩形 90"/>
                  <p:cNvSpPr>
                    <a:spLocks noRot="1" noChangeAspect="1" noMove="1" noResize="1" noEditPoints="1" noAdjustHandles="1" noChangeArrowheads="1" noChangeShapeType="1" noTextEdit="1"/>
                  </p:cNvSpPr>
                  <p:nvPr/>
                </p:nvSpPr>
                <p:spPr>
                  <a:xfrm>
                    <a:off x="8698043" y="3037506"/>
                    <a:ext cx="619208" cy="40011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矩形 91"/>
                  <p:cNvSpPr/>
                  <p:nvPr/>
                </p:nvSpPr>
                <p:spPr>
                  <a:xfrm>
                    <a:off x="8698043" y="3628380"/>
                    <a:ext cx="619208"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1</m:t>
                              </m:r>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2" name="矩形 91"/>
                  <p:cNvSpPr>
                    <a:spLocks noRot="1" noChangeAspect="1" noMove="1" noResize="1" noEditPoints="1" noAdjustHandles="1" noChangeArrowheads="1" noChangeShapeType="1" noTextEdit="1"/>
                  </p:cNvSpPr>
                  <p:nvPr/>
                </p:nvSpPr>
                <p:spPr>
                  <a:xfrm>
                    <a:off x="8698043" y="3628380"/>
                    <a:ext cx="619208"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3" name="矩形 92"/>
                  <p:cNvSpPr/>
                  <p:nvPr/>
                </p:nvSpPr>
                <p:spPr>
                  <a:xfrm>
                    <a:off x="8721356" y="4212505"/>
                    <a:ext cx="619208"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1</m:t>
                              </m:r>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3" name="矩形 92"/>
                  <p:cNvSpPr>
                    <a:spLocks noRot="1" noChangeAspect="1" noMove="1" noResize="1" noEditPoints="1" noAdjustHandles="1" noChangeArrowheads="1" noChangeShapeType="1" noTextEdit="1"/>
                  </p:cNvSpPr>
                  <p:nvPr/>
                </p:nvSpPr>
                <p:spPr>
                  <a:xfrm>
                    <a:off x="8721356" y="4212505"/>
                    <a:ext cx="619208" cy="400110"/>
                  </a:xfrm>
                  <a:prstGeom prst="rect">
                    <a:avLst/>
                  </a:prstGeom>
                  <a:blipFill rotWithShape="1">
                    <a:blip r:embed="rId4"/>
                  </a:blipFill>
                </p:spPr>
                <p:txBody>
                  <a:bodyPr/>
                  <a:lstStyle/>
                  <a:p>
                    <a:r>
                      <a:rPr lang="zh-CN" altLang="en-US">
                        <a:noFill/>
                      </a:rPr>
                      <a:t> </a:t>
                    </a:r>
                  </a:p>
                </p:txBody>
              </p:sp>
            </mc:Fallback>
          </mc:AlternateContent>
        </p:grpSp>
      </p:grpSp>
      <p:sp>
        <p:nvSpPr>
          <p:cNvPr id="75" name="矩形 74"/>
          <p:cNvSpPr/>
          <p:nvPr/>
        </p:nvSpPr>
        <p:spPr>
          <a:xfrm>
            <a:off x="6990019" y="564965"/>
            <a:ext cx="683762" cy="537562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3" name="表格 32"/>
          <p:cNvGraphicFramePr>
            <a:graphicFrameLocks noGrp="1"/>
          </p:cNvGraphicFramePr>
          <p:nvPr/>
        </p:nvGraphicFramePr>
        <p:xfrm>
          <a:off x="1726980" y="358872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2" name="矩形 1"/>
          <p:cNvSpPr/>
          <p:nvPr/>
        </p:nvSpPr>
        <p:spPr>
          <a:xfrm>
            <a:off x="1317127" y="353049"/>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382422" y="1474349"/>
            <a:ext cx="3055448"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卷积层</a:t>
            </a:r>
            <a:endParaRPr lang="en-US" altLang="zh-CN" sz="2400" b="1" dirty="0">
              <a:solidFill>
                <a:srgbClr val="CC0099"/>
              </a:solidFill>
              <a:latin typeface="微软雅黑" panose="020B0503020204020204" charset="-122"/>
              <a:ea typeface="微软雅黑" panose="020B0503020204020204" charset="-122"/>
            </a:endParaRPr>
          </a:p>
        </p:txBody>
      </p:sp>
      <p:graphicFrame>
        <p:nvGraphicFramePr>
          <p:cNvPr id="4" name="表格 3"/>
          <p:cNvGraphicFramePr>
            <a:graphicFrameLocks noGrp="1"/>
          </p:cNvGraphicFramePr>
          <p:nvPr/>
        </p:nvGraphicFramePr>
        <p:xfrm>
          <a:off x="1370146" y="323005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4</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6</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7</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8</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9</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文本框 4"/>
          <p:cNvSpPr txBox="1"/>
          <p:nvPr/>
        </p:nvSpPr>
        <p:spPr>
          <a:xfrm>
            <a:off x="2740472"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4553946" y="2480501"/>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477112" y="2399073"/>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mc:Choice>
        <mc:Fallback xmlns="">
          <p:graphicFrame>
            <p:nvGraphicFramePr>
              <p:cNvPr id="7" name="表格 6"/>
              <p:cNvGraphicFramePr>
                <a:graphicFrameLocks noGrp="1"/>
              </p:cNvGraphicFramePr>
              <p:nvPr/>
            </p:nvGraphicFramePr>
            <p:xfrm>
              <a:off x="3477112" y="2399073"/>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324122" y="2382111"/>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mc:Choice>
        <mc:Fallback xmlns="">
          <p:graphicFrame>
            <p:nvGraphicFramePr>
              <p:cNvPr id="8" name="表格 7"/>
              <p:cNvGraphicFramePr>
                <a:graphicFrameLocks noGrp="1"/>
              </p:cNvGraphicFramePr>
              <p:nvPr/>
            </p:nvGraphicFramePr>
            <p:xfrm>
              <a:off x="5324122" y="2382111"/>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bl>
              </a:graphicData>
            </a:graphic>
          </p:graphicFrame>
        </mc:Fallback>
      </mc:AlternateContent>
      <p:sp>
        <p:nvSpPr>
          <p:cNvPr id="34" name="橢圓 17"/>
          <p:cNvSpPr/>
          <p:nvPr/>
        </p:nvSpPr>
        <p:spPr>
          <a:xfrm>
            <a:off x="7052369" y="2380966"/>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4</a:t>
            </a:r>
            <a:endParaRPr lang="zh-TW" altLang="en-US" dirty="0">
              <a:latin typeface="微软雅黑" panose="020B0503020204020204" charset="-122"/>
              <a:ea typeface="微软雅黑" panose="020B0503020204020204" charset="-122"/>
            </a:endParaRPr>
          </a:p>
        </p:txBody>
      </p:sp>
      <p:sp>
        <p:nvSpPr>
          <p:cNvPr id="35" name="橢圓 18"/>
          <p:cNvSpPr/>
          <p:nvPr/>
        </p:nvSpPr>
        <p:spPr>
          <a:xfrm>
            <a:off x="7054461" y="296827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5</a:t>
            </a:r>
            <a:endParaRPr lang="zh-TW" altLang="en-US" dirty="0">
              <a:latin typeface="微软雅黑" panose="020B0503020204020204" charset="-122"/>
              <a:ea typeface="微软雅黑" panose="020B0503020204020204" charset="-122"/>
            </a:endParaRPr>
          </a:p>
        </p:txBody>
      </p:sp>
      <p:sp>
        <p:nvSpPr>
          <p:cNvPr id="36" name="橢圓 19"/>
          <p:cNvSpPr/>
          <p:nvPr/>
        </p:nvSpPr>
        <p:spPr>
          <a:xfrm>
            <a:off x="7044069" y="356010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6</a:t>
            </a:r>
            <a:endParaRPr lang="zh-TW" altLang="en-US" dirty="0">
              <a:latin typeface="微软雅黑" panose="020B0503020204020204" charset="-122"/>
              <a:ea typeface="微软雅黑" panose="020B0503020204020204" charset="-122"/>
            </a:endParaRPr>
          </a:p>
        </p:txBody>
      </p:sp>
      <p:sp>
        <p:nvSpPr>
          <p:cNvPr id="37" name="橢圓 17"/>
          <p:cNvSpPr/>
          <p:nvPr/>
        </p:nvSpPr>
        <p:spPr>
          <a:xfrm>
            <a:off x="7060669" y="417333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7</a:t>
            </a:r>
            <a:endParaRPr lang="zh-TW" altLang="en-US" dirty="0">
              <a:latin typeface="微软雅黑" panose="020B0503020204020204" charset="-122"/>
              <a:ea typeface="微软雅黑" panose="020B0503020204020204" charset="-122"/>
            </a:endParaRPr>
          </a:p>
        </p:txBody>
      </p:sp>
      <p:sp>
        <p:nvSpPr>
          <p:cNvPr id="38" name="橢圓 18"/>
          <p:cNvSpPr/>
          <p:nvPr/>
        </p:nvSpPr>
        <p:spPr>
          <a:xfrm>
            <a:off x="7062761" y="476065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8</a:t>
            </a:r>
            <a:endParaRPr lang="zh-TW" altLang="en-US" dirty="0">
              <a:latin typeface="微软雅黑" panose="020B0503020204020204" charset="-122"/>
              <a:ea typeface="微软雅黑" panose="020B0503020204020204" charset="-122"/>
            </a:endParaRPr>
          </a:p>
        </p:txBody>
      </p:sp>
      <p:sp>
        <p:nvSpPr>
          <p:cNvPr id="39" name="橢圓 19"/>
          <p:cNvSpPr/>
          <p:nvPr/>
        </p:nvSpPr>
        <p:spPr>
          <a:xfrm>
            <a:off x="7052369" y="535247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9</a:t>
            </a:r>
            <a:endParaRPr lang="zh-TW" altLang="en-US" dirty="0">
              <a:latin typeface="微软雅黑" panose="020B0503020204020204" charset="-122"/>
              <a:ea typeface="微软雅黑" panose="020B0503020204020204" charset="-122"/>
            </a:endParaRPr>
          </a:p>
        </p:txBody>
      </p:sp>
      <p:sp>
        <p:nvSpPr>
          <p:cNvPr id="40" name="橢圓 17"/>
          <p:cNvSpPr/>
          <p:nvPr/>
        </p:nvSpPr>
        <p:spPr>
          <a:xfrm>
            <a:off x="7063521" y="61327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1</a:t>
            </a:r>
            <a:endParaRPr lang="zh-TW" altLang="en-US" dirty="0">
              <a:latin typeface="微软雅黑" panose="020B0503020204020204" charset="-122"/>
              <a:ea typeface="微软雅黑" panose="020B0503020204020204" charset="-122"/>
            </a:endParaRPr>
          </a:p>
        </p:txBody>
      </p:sp>
      <p:sp>
        <p:nvSpPr>
          <p:cNvPr id="41" name="橢圓 18"/>
          <p:cNvSpPr/>
          <p:nvPr/>
        </p:nvSpPr>
        <p:spPr>
          <a:xfrm>
            <a:off x="7065613" y="120059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2</a:t>
            </a:r>
            <a:endParaRPr lang="zh-TW" altLang="en-US" dirty="0">
              <a:latin typeface="微软雅黑" panose="020B0503020204020204" charset="-122"/>
              <a:ea typeface="微软雅黑" panose="020B0503020204020204" charset="-122"/>
            </a:endParaRPr>
          </a:p>
        </p:txBody>
      </p:sp>
      <p:sp>
        <p:nvSpPr>
          <p:cNvPr id="42" name="橢圓 19"/>
          <p:cNvSpPr/>
          <p:nvPr/>
        </p:nvSpPr>
        <p:spPr>
          <a:xfrm>
            <a:off x="7055221" y="179241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3</a:t>
            </a:r>
            <a:endParaRPr lang="zh-TW" altLang="en-US" dirty="0">
              <a:latin typeface="微软雅黑" panose="020B0503020204020204" charset="-122"/>
              <a:ea typeface="微软雅黑" panose="020B0503020204020204" charset="-122"/>
            </a:endParaRPr>
          </a:p>
        </p:txBody>
      </p:sp>
      <p:sp>
        <p:nvSpPr>
          <p:cNvPr id="74" name="矩形 73"/>
          <p:cNvSpPr/>
          <p:nvPr/>
        </p:nvSpPr>
        <p:spPr>
          <a:xfrm>
            <a:off x="970326" y="5377896"/>
            <a:ext cx="5911179" cy="460375"/>
          </a:xfrm>
          <a:prstGeom prst="rect">
            <a:avLst/>
          </a:prstGeom>
        </p:spPr>
        <p:txBody>
          <a:bodyPr wrap="square">
            <a:spAutoFit/>
          </a:bodyPr>
          <a:lstStyle/>
          <a:p>
            <a:r>
              <a:rPr lang="zh-CN" altLang="en-US" sz="2400" dirty="0">
                <a:latin typeface="微软雅黑" panose="020B0503020204020204" charset="-122"/>
                <a:ea typeface="微软雅黑" panose="020B0503020204020204" charset="-122"/>
              </a:rPr>
              <a:t>一个卷积核可以提取图像的一种特征</a:t>
            </a:r>
            <a:endParaRPr lang="en-US" altLang="zh-CN" sz="2400" dirty="0">
              <a:latin typeface="微软雅黑" panose="020B0503020204020204" charset="-122"/>
              <a:ea typeface="微软雅黑" panose="020B0503020204020204" charset="-122"/>
            </a:endParaRPr>
          </a:p>
        </p:txBody>
      </p:sp>
      <p:sp>
        <p:nvSpPr>
          <p:cNvPr id="81" name="文本框 80"/>
          <p:cNvSpPr txBox="1"/>
          <p:nvPr/>
        </p:nvSpPr>
        <p:spPr>
          <a:xfrm>
            <a:off x="4560294" y="3372372"/>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82" name="表格 81"/>
              <p:cNvGraphicFramePr>
                <a:graphicFrameLocks noGrp="1"/>
              </p:cNvGraphicFramePr>
              <p:nvPr/>
            </p:nvGraphicFramePr>
            <p:xfrm>
              <a:off x="3483460" y="3290944"/>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r>
                </a:tbl>
              </a:graphicData>
            </a:graphic>
          </p:graphicFrame>
        </mc:Choice>
        <mc:Fallback xmlns="">
          <p:graphicFrame>
            <p:nvGraphicFramePr>
              <p:cNvPr id="82" name="表格 81"/>
              <p:cNvGraphicFramePr>
                <a:graphicFrameLocks noGrp="1"/>
              </p:cNvGraphicFramePr>
              <p:nvPr/>
            </p:nvGraphicFramePr>
            <p:xfrm>
              <a:off x="3483460" y="3290944"/>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3" name="表格 82"/>
              <p:cNvGraphicFramePr>
                <a:graphicFrameLocks noGrp="1"/>
              </p:cNvGraphicFramePr>
              <p:nvPr/>
            </p:nvGraphicFramePr>
            <p:xfrm>
              <a:off x="5330470" y="3273982"/>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mc:Choice>
        <mc:Fallback xmlns="">
          <p:graphicFrame>
            <p:nvGraphicFramePr>
              <p:cNvPr id="83" name="表格 82"/>
              <p:cNvGraphicFramePr>
                <a:graphicFrameLocks noGrp="1"/>
              </p:cNvGraphicFramePr>
              <p:nvPr/>
            </p:nvGraphicFramePr>
            <p:xfrm>
              <a:off x="5330470" y="3273982"/>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blipFill>
                      </a:tcPr>
                    </a:tc>
                  </a:tr>
                </a:tbl>
              </a:graphicData>
            </a:graphic>
          </p:graphicFrame>
        </mc:Fallback>
      </mc:AlternateContent>
      <p:sp>
        <p:nvSpPr>
          <p:cNvPr id="85" name="文本框 84"/>
          <p:cNvSpPr txBox="1"/>
          <p:nvPr/>
        </p:nvSpPr>
        <p:spPr>
          <a:xfrm>
            <a:off x="4562842" y="4260650"/>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86" name="表格 85"/>
              <p:cNvGraphicFramePr>
                <a:graphicFrameLocks noGrp="1"/>
              </p:cNvGraphicFramePr>
              <p:nvPr/>
            </p:nvGraphicFramePr>
            <p:xfrm>
              <a:off x="3486008" y="4179222"/>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r>
                </a:tbl>
              </a:graphicData>
            </a:graphic>
          </p:graphicFrame>
        </mc:Choice>
        <mc:Fallback xmlns="">
          <p:graphicFrame>
            <p:nvGraphicFramePr>
              <p:cNvPr id="86" name="表格 85"/>
              <p:cNvGraphicFramePr>
                <a:graphicFrameLocks noGrp="1"/>
              </p:cNvGraphicFramePr>
              <p:nvPr/>
            </p:nvGraphicFramePr>
            <p:xfrm>
              <a:off x="3486008" y="4179222"/>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7" name="表格 86"/>
              <p:cNvGraphicFramePr>
                <a:graphicFrameLocks noGrp="1"/>
              </p:cNvGraphicFramePr>
              <p:nvPr/>
            </p:nvGraphicFramePr>
            <p:xfrm>
              <a:off x="5333018" y="4162260"/>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bl>
              </a:graphicData>
            </a:graphic>
          </p:graphicFrame>
        </mc:Choice>
        <mc:Fallback xmlns="">
          <p:graphicFrame>
            <p:nvGraphicFramePr>
              <p:cNvPr id="87" name="表格 86"/>
              <p:cNvGraphicFramePr>
                <a:graphicFrameLocks noGrp="1"/>
              </p:cNvGraphicFramePr>
              <p:nvPr/>
            </p:nvGraphicFramePr>
            <p:xfrm>
              <a:off x="5333018" y="4162260"/>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r>
                </a:tbl>
              </a:graphicData>
            </a:graphic>
          </p:graphicFrame>
        </mc:Fallback>
      </mc:AlternateContent>
      <p:sp>
        <p:nvSpPr>
          <p:cNvPr id="20" name="矩形 19"/>
          <p:cNvSpPr/>
          <p:nvPr/>
        </p:nvSpPr>
        <p:spPr>
          <a:xfrm>
            <a:off x="943822" y="5832741"/>
            <a:ext cx="3840480" cy="460375"/>
          </a:xfrm>
          <a:prstGeom prst="rect">
            <a:avLst/>
          </a:prstGeom>
        </p:spPr>
        <p:txBody>
          <a:bodyPr wrap="none">
            <a:spAutoFit/>
          </a:bodyPr>
          <a:lstStyle/>
          <a:p>
            <a:r>
              <a:rPr lang="zh-CN" altLang="en-US" sz="2400" dirty="0">
                <a:solidFill>
                  <a:srgbClr val="FF0000"/>
                </a:solidFill>
                <a:latin typeface="微软雅黑" panose="020B0503020204020204" charset="-122"/>
                <a:ea typeface="微软雅黑" panose="020B0503020204020204" charset="-122"/>
              </a:rPr>
              <a:t>多个卷积核提取多种特征。</a:t>
            </a:r>
            <a:endParaRPr lang="en-US" altLang="zh-CN" sz="2400" dirty="0">
              <a:solidFill>
                <a:srgbClr val="FF0000"/>
              </a:solidFill>
              <a:latin typeface="微软雅黑" panose="020B0503020204020204" charset="-122"/>
              <a:ea typeface="微软雅黑" panose="020B0503020204020204" charset="-122"/>
            </a:endParaRPr>
          </a:p>
        </p:txBody>
      </p:sp>
      <p:grpSp>
        <p:nvGrpSpPr>
          <p:cNvPr id="17" name="组 16"/>
          <p:cNvGrpSpPr/>
          <p:nvPr/>
        </p:nvGrpSpPr>
        <p:grpSpPr>
          <a:xfrm>
            <a:off x="7556967" y="869764"/>
            <a:ext cx="1161888" cy="4759498"/>
            <a:chOff x="7556967" y="1269818"/>
            <a:chExt cx="1161888" cy="4759498"/>
          </a:xfrm>
        </p:grpSpPr>
        <p:cxnSp>
          <p:nvCxnSpPr>
            <p:cNvPr id="101" name="直线箭头连接符 100"/>
            <p:cNvCxnSpPr/>
            <p:nvPr/>
          </p:nvCxnSpPr>
          <p:spPr>
            <a:xfrm>
              <a:off x="7576419" y="1269818"/>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p:cNvCxnSpPr/>
            <p:nvPr/>
          </p:nvCxnSpPr>
          <p:spPr>
            <a:xfrm>
              <a:off x="7578511" y="1857130"/>
              <a:ext cx="1138252" cy="802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p:nvPr/>
          </p:nvCxnSpPr>
          <p:spPr>
            <a:xfrm flipV="1">
              <a:off x="7565267" y="2659886"/>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p:cNvCxnSpPr/>
            <p:nvPr/>
          </p:nvCxnSpPr>
          <p:spPr>
            <a:xfrm flipV="1">
              <a:off x="7567359" y="2659886"/>
              <a:ext cx="1149404" cy="964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p:nvPr/>
          </p:nvCxnSpPr>
          <p:spPr>
            <a:xfrm>
              <a:off x="7578511" y="1857130"/>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p:nvPr/>
          </p:nvCxnSpPr>
          <p:spPr>
            <a:xfrm>
              <a:off x="7568119" y="2448954"/>
              <a:ext cx="1150736" cy="79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flipV="1">
              <a:off x="7567359" y="3247198"/>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线箭头连接符 107"/>
            <p:cNvCxnSpPr/>
            <p:nvPr/>
          </p:nvCxnSpPr>
          <p:spPr>
            <a:xfrm flipV="1">
              <a:off x="7556967" y="3247198"/>
              <a:ext cx="1161888" cy="969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p:nvPr/>
          </p:nvCxnSpPr>
          <p:spPr>
            <a:xfrm>
              <a:off x="7567359" y="3624818"/>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p:cNvCxnSpPr/>
            <p:nvPr/>
          </p:nvCxnSpPr>
          <p:spPr>
            <a:xfrm>
              <a:off x="7565267" y="3037506"/>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p:nvPr/>
          </p:nvCxnSpPr>
          <p:spPr>
            <a:xfrm flipV="1">
              <a:off x="7575659" y="3839022"/>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p:cNvCxnSpPr/>
            <p:nvPr/>
          </p:nvCxnSpPr>
          <p:spPr>
            <a:xfrm flipV="1">
              <a:off x="7573567" y="3839022"/>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p:nvPr/>
          </p:nvCxnSpPr>
          <p:spPr>
            <a:xfrm>
              <a:off x="7574647" y="4212130"/>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p:cNvCxnSpPr/>
            <p:nvPr/>
          </p:nvCxnSpPr>
          <p:spPr>
            <a:xfrm>
              <a:off x="7572555" y="3624818"/>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p:nvPr/>
          </p:nvCxnSpPr>
          <p:spPr>
            <a:xfrm flipV="1">
              <a:off x="7569955" y="4451148"/>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p:cNvCxnSpPr/>
            <p:nvPr/>
          </p:nvCxnSpPr>
          <p:spPr>
            <a:xfrm flipV="1">
              <a:off x="7580855" y="4426334"/>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椭圆形标注 131"/>
          <p:cNvSpPr/>
          <p:nvPr/>
        </p:nvSpPr>
        <p:spPr>
          <a:xfrm>
            <a:off x="8815013" y="1068537"/>
            <a:ext cx="1895892" cy="629761"/>
          </a:xfrm>
          <a:prstGeom prst="wedgeEllipseCallout">
            <a:avLst>
              <a:gd name="adj1" fmla="val -32539"/>
              <a:gd name="adj2" fmla="val 93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同一</a:t>
            </a:r>
            <a:r>
              <a:rPr lang="en-US" altLang="zh-CN" dirty="0">
                <a:latin typeface="微软雅黑" panose="020B0503020204020204" charset="-122"/>
                <a:ea typeface="微软雅黑" panose="020B0503020204020204" charset="-122"/>
              </a:rPr>
              <a:t>kernel</a:t>
            </a:r>
            <a:r>
              <a:rPr lang="zh-CN" altLang="en-US" dirty="0">
                <a:latin typeface="微软雅黑" panose="020B0503020204020204" charset="-122"/>
                <a:ea typeface="微软雅黑" panose="020B0503020204020204" charset="-122"/>
              </a:rPr>
              <a:t>权重共享</a:t>
            </a:r>
            <a:endParaRPr lang="zh-CN" altLang="en-US" dirty="0">
              <a:latin typeface="微软雅黑" panose="020B0503020204020204" charset="-122"/>
              <a:ea typeface="微软雅黑" panose="020B0503020204020204" charset="-122"/>
            </a:endParaRPr>
          </a:p>
        </p:txBody>
      </p:sp>
      <p:sp>
        <p:nvSpPr>
          <p:cNvPr id="88" name="文本框 87"/>
          <p:cNvSpPr txBox="1"/>
          <p:nvPr/>
        </p:nvSpPr>
        <p:spPr>
          <a:xfrm>
            <a:off x="9953784" y="6171159"/>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grpSp>
        <p:nvGrpSpPr>
          <p:cNvPr id="14" name="组 13"/>
          <p:cNvGrpSpPr/>
          <p:nvPr/>
        </p:nvGrpSpPr>
        <p:grpSpPr>
          <a:xfrm>
            <a:off x="8847461" y="2155746"/>
            <a:ext cx="648485" cy="2280660"/>
            <a:chOff x="8847461" y="2555800"/>
            <a:chExt cx="648485" cy="2280660"/>
          </a:xfrm>
        </p:grpSpPr>
        <p:grpSp>
          <p:nvGrpSpPr>
            <p:cNvPr id="122" name="组 121"/>
            <p:cNvGrpSpPr/>
            <p:nvPr/>
          </p:nvGrpSpPr>
          <p:grpSpPr>
            <a:xfrm>
              <a:off x="8858011" y="2555800"/>
              <a:ext cx="526142" cy="2280660"/>
              <a:chOff x="8858011" y="2555800"/>
              <a:chExt cx="526142" cy="2280660"/>
            </a:xfrm>
          </p:grpSpPr>
          <p:sp>
            <p:nvSpPr>
              <p:cNvPr id="123" name="橢圓 17"/>
              <p:cNvSpPr/>
              <p:nvPr/>
            </p:nvSpPr>
            <p:spPr>
              <a:xfrm>
                <a:off x="8858011" y="4323488"/>
                <a:ext cx="512898" cy="512972"/>
              </a:xfrm>
              <a:prstGeom prst="ellipse">
                <a:avLst/>
              </a:prstGeom>
              <a:solidFill>
                <a:schemeClr val="accent2">
                  <a:lumMod val="60000"/>
                  <a:lumOff val="4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24" name="橢圓 17"/>
              <p:cNvSpPr/>
              <p:nvPr/>
            </p:nvSpPr>
            <p:spPr>
              <a:xfrm>
                <a:off x="8869163" y="2555800"/>
                <a:ext cx="512898" cy="512972"/>
              </a:xfrm>
              <a:prstGeom prst="ellipse">
                <a:avLst/>
              </a:prstGeom>
              <a:solidFill>
                <a:schemeClr val="accent2">
                  <a:lumMod val="60000"/>
                  <a:lumOff val="4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25" name="橢圓 18"/>
              <p:cNvSpPr/>
              <p:nvPr/>
            </p:nvSpPr>
            <p:spPr>
              <a:xfrm>
                <a:off x="8871255" y="3143112"/>
                <a:ext cx="512898" cy="512972"/>
              </a:xfrm>
              <a:prstGeom prst="ellipse">
                <a:avLst/>
              </a:prstGeom>
              <a:solidFill>
                <a:schemeClr val="accent2">
                  <a:lumMod val="60000"/>
                  <a:lumOff val="4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26" name="橢圓 19"/>
              <p:cNvSpPr/>
              <p:nvPr/>
            </p:nvSpPr>
            <p:spPr>
              <a:xfrm>
                <a:off x="8860863" y="3734936"/>
                <a:ext cx="512898" cy="512972"/>
              </a:xfrm>
              <a:prstGeom prst="ellipse">
                <a:avLst/>
              </a:prstGeom>
              <a:solidFill>
                <a:schemeClr val="accent2">
                  <a:lumMod val="60000"/>
                  <a:lumOff val="4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grpSp>
        <mc:AlternateContent xmlns:mc="http://schemas.openxmlformats.org/markup-compatibility/2006">
          <mc:Choice xmlns:a14="http://schemas.microsoft.com/office/drawing/2010/main" Requires="a14">
            <p:sp>
              <p:nvSpPr>
                <p:cNvPr id="119" name="矩形 118"/>
                <p:cNvSpPr/>
                <p:nvPr/>
              </p:nvSpPr>
              <p:spPr>
                <a:xfrm>
                  <a:off x="8847461" y="2601729"/>
                  <a:ext cx="62517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2</m:t>
                            </m:r>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19" name="矩形 118"/>
                <p:cNvSpPr>
                  <a:spLocks noRot="1" noChangeAspect="1" noMove="1" noResize="1" noEditPoints="1" noAdjustHandles="1" noChangeArrowheads="1" noChangeShapeType="1" noTextEdit="1"/>
                </p:cNvSpPr>
                <p:nvPr/>
              </p:nvSpPr>
              <p:spPr>
                <a:xfrm>
                  <a:off x="8847461" y="2601729"/>
                  <a:ext cx="625171" cy="4001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 name="矩形 119"/>
                <p:cNvSpPr/>
                <p:nvPr/>
              </p:nvSpPr>
              <p:spPr>
                <a:xfrm>
                  <a:off x="8847461" y="3189906"/>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2</m:t>
                            </m:r>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20" name="矩形 119"/>
                <p:cNvSpPr>
                  <a:spLocks noRot="1" noChangeAspect="1" noMove="1" noResize="1" noEditPoints="1" noAdjustHandles="1" noChangeArrowheads="1" noChangeShapeType="1" noTextEdit="1"/>
                </p:cNvSpPr>
                <p:nvPr/>
              </p:nvSpPr>
              <p:spPr>
                <a:xfrm>
                  <a:off x="8847461" y="3189906"/>
                  <a:ext cx="625171" cy="400110"/>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1" name="矩形 120"/>
                <p:cNvSpPr/>
                <p:nvPr/>
              </p:nvSpPr>
              <p:spPr>
                <a:xfrm>
                  <a:off x="8847461" y="3780780"/>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2</m:t>
                            </m:r>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21" name="矩形 120"/>
                <p:cNvSpPr>
                  <a:spLocks noRot="1" noChangeAspect="1" noMove="1" noResize="1" noEditPoints="1" noAdjustHandles="1" noChangeArrowheads="1" noChangeShapeType="1" noTextEdit="1"/>
                </p:cNvSpPr>
                <p:nvPr/>
              </p:nvSpPr>
              <p:spPr>
                <a:xfrm>
                  <a:off x="8847461" y="3780780"/>
                  <a:ext cx="625171" cy="400110"/>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4" name="矩形 133"/>
                <p:cNvSpPr/>
                <p:nvPr/>
              </p:nvSpPr>
              <p:spPr>
                <a:xfrm>
                  <a:off x="8870775" y="4364905"/>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2</m:t>
                            </m:r>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34" name="矩形 133"/>
                <p:cNvSpPr>
                  <a:spLocks noRot="1" noChangeAspect="1" noMove="1" noResize="1" noEditPoints="1" noAdjustHandles="1" noChangeArrowheads="1" noChangeShapeType="1" noTextEdit="1"/>
                </p:cNvSpPr>
                <p:nvPr/>
              </p:nvSpPr>
              <p:spPr>
                <a:xfrm>
                  <a:off x="8870775" y="4364905"/>
                  <a:ext cx="625171" cy="400110"/>
                </a:xfrm>
                <a:prstGeom prst="rect">
                  <a:avLst/>
                </a:prstGeom>
                <a:blipFill rotWithShape="1">
                  <a:blip r:embed="rId14"/>
                </a:blipFill>
              </p:spPr>
              <p:txBody>
                <a:bodyPr/>
                <a:lstStyle/>
                <a:p>
                  <a:r>
                    <a:rPr lang="zh-CN" altLang="en-US">
                      <a:noFill/>
                    </a:rPr>
                    <a:t> </a:t>
                  </a:r>
                </a:p>
              </p:txBody>
            </p:sp>
          </mc:Fallback>
        </mc:AlternateContent>
      </p:grpSp>
      <p:grpSp>
        <p:nvGrpSpPr>
          <p:cNvPr id="15" name="组 14"/>
          <p:cNvGrpSpPr/>
          <p:nvPr/>
        </p:nvGrpSpPr>
        <p:grpSpPr>
          <a:xfrm>
            <a:off x="8999861" y="2308146"/>
            <a:ext cx="648485" cy="2280660"/>
            <a:chOff x="8999861" y="2708200"/>
            <a:chExt cx="648485" cy="2280660"/>
          </a:xfrm>
        </p:grpSpPr>
        <p:grpSp>
          <p:nvGrpSpPr>
            <p:cNvPr id="127" name="组 126"/>
            <p:cNvGrpSpPr/>
            <p:nvPr/>
          </p:nvGrpSpPr>
          <p:grpSpPr>
            <a:xfrm>
              <a:off x="9010411" y="2708200"/>
              <a:ext cx="526142" cy="2280660"/>
              <a:chOff x="9010411" y="2708200"/>
              <a:chExt cx="526142" cy="2280660"/>
            </a:xfrm>
          </p:grpSpPr>
          <p:sp>
            <p:nvSpPr>
              <p:cNvPr id="128" name="橢圓 17"/>
              <p:cNvSpPr/>
              <p:nvPr/>
            </p:nvSpPr>
            <p:spPr>
              <a:xfrm>
                <a:off x="9010411" y="4475888"/>
                <a:ext cx="512898" cy="512972"/>
              </a:xfrm>
              <a:prstGeom prst="ellipse">
                <a:avLst/>
              </a:prstGeom>
              <a:solidFill>
                <a:srgbClr val="FFC000"/>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29" name="橢圓 17"/>
              <p:cNvSpPr/>
              <p:nvPr/>
            </p:nvSpPr>
            <p:spPr>
              <a:xfrm>
                <a:off x="9021563" y="2708200"/>
                <a:ext cx="512898" cy="512972"/>
              </a:xfrm>
              <a:prstGeom prst="ellipse">
                <a:avLst/>
              </a:prstGeom>
              <a:solidFill>
                <a:srgbClr val="FFC000"/>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30" name="橢圓 18"/>
              <p:cNvSpPr/>
              <p:nvPr/>
            </p:nvSpPr>
            <p:spPr>
              <a:xfrm>
                <a:off x="9023655" y="3295512"/>
                <a:ext cx="512898" cy="512972"/>
              </a:xfrm>
              <a:prstGeom prst="ellipse">
                <a:avLst/>
              </a:prstGeom>
              <a:solidFill>
                <a:srgbClr val="FFC000"/>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31" name="橢圓 19"/>
              <p:cNvSpPr/>
              <p:nvPr/>
            </p:nvSpPr>
            <p:spPr>
              <a:xfrm>
                <a:off x="9013263" y="3887336"/>
                <a:ext cx="512898" cy="512972"/>
              </a:xfrm>
              <a:prstGeom prst="ellipse">
                <a:avLst/>
              </a:prstGeom>
              <a:solidFill>
                <a:srgbClr val="FFC000"/>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grpSp>
        <mc:AlternateContent xmlns:mc="http://schemas.openxmlformats.org/markup-compatibility/2006">
          <mc:Choice xmlns:a14="http://schemas.microsoft.com/office/drawing/2010/main" Requires="a14">
            <p:sp>
              <p:nvSpPr>
                <p:cNvPr id="143" name="矩形 142"/>
                <p:cNvSpPr/>
                <p:nvPr/>
              </p:nvSpPr>
              <p:spPr>
                <a:xfrm>
                  <a:off x="8999861" y="2754129"/>
                  <a:ext cx="62517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3</m:t>
                            </m:r>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43" name="矩形 142"/>
                <p:cNvSpPr>
                  <a:spLocks noRot="1" noChangeAspect="1" noMove="1" noResize="1" noEditPoints="1" noAdjustHandles="1" noChangeArrowheads="1" noChangeShapeType="1" noTextEdit="1"/>
                </p:cNvSpPr>
                <p:nvPr/>
              </p:nvSpPr>
              <p:spPr>
                <a:xfrm>
                  <a:off x="8999861" y="2754129"/>
                  <a:ext cx="625171" cy="400110"/>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4" name="矩形 143"/>
                <p:cNvSpPr/>
                <p:nvPr/>
              </p:nvSpPr>
              <p:spPr>
                <a:xfrm>
                  <a:off x="8999861" y="3342306"/>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3</m:t>
                            </m:r>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44" name="矩形 143"/>
                <p:cNvSpPr>
                  <a:spLocks noRot="1" noChangeAspect="1" noMove="1" noResize="1" noEditPoints="1" noAdjustHandles="1" noChangeArrowheads="1" noChangeShapeType="1" noTextEdit="1"/>
                </p:cNvSpPr>
                <p:nvPr/>
              </p:nvSpPr>
              <p:spPr>
                <a:xfrm>
                  <a:off x="8999861" y="3342306"/>
                  <a:ext cx="625171" cy="400110"/>
                </a:xfrm>
                <a:prstGeom prst="rect">
                  <a:avLst/>
                </a:prstGeom>
                <a:blipFill rotWithShape="1">
                  <a:blip r:embed="rId1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5" name="矩形 144"/>
                <p:cNvSpPr/>
                <p:nvPr/>
              </p:nvSpPr>
              <p:spPr>
                <a:xfrm>
                  <a:off x="8999861" y="3933180"/>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3</m:t>
                            </m:r>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45" name="矩形 144"/>
                <p:cNvSpPr>
                  <a:spLocks noRot="1" noChangeAspect="1" noMove="1" noResize="1" noEditPoints="1" noAdjustHandles="1" noChangeArrowheads="1" noChangeShapeType="1" noTextEdit="1"/>
                </p:cNvSpPr>
                <p:nvPr/>
              </p:nvSpPr>
              <p:spPr>
                <a:xfrm>
                  <a:off x="8999861" y="3933180"/>
                  <a:ext cx="625171" cy="400110"/>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6" name="矩形 145"/>
                <p:cNvSpPr/>
                <p:nvPr/>
              </p:nvSpPr>
              <p:spPr>
                <a:xfrm>
                  <a:off x="9023175" y="4517305"/>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3</m:t>
                            </m:r>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46" name="矩形 145"/>
                <p:cNvSpPr>
                  <a:spLocks noRot="1" noChangeAspect="1" noMove="1" noResize="1" noEditPoints="1" noAdjustHandles="1" noChangeArrowheads="1" noChangeShapeType="1" noTextEdit="1"/>
                </p:cNvSpPr>
                <p:nvPr/>
              </p:nvSpPr>
              <p:spPr>
                <a:xfrm>
                  <a:off x="9023175" y="4517305"/>
                  <a:ext cx="625171" cy="400110"/>
                </a:xfrm>
                <a:prstGeom prst="rect">
                  <a:avLst/>
                </a:prstGeom>
                <a:blipFill rotWithShape="1">
                  <a:blip r:embed="rId18"/>
                </a:blipFill>
              </p:spPr>
              <p:txBody>
                <a:bodyPr/>
                <a:lstStyle/>
                <a:p>
                  <a:r>
                    <a:rPr lang="zh-CN" altLang="en-US">
                      <a:noFill/>
                    </a:rPr>
                    <a:t> </a:t>
                  </a:r>
                </a:p>
              </p:txBody>
            </p:sp>
          </mc:Fallback>
        </mc:AlternateContent>
      </p:grpSp>
      <p:sp>
        <p:nvSpPr>
          <p:cNvPr id="165" name="文字方塊 55"/>
          <p:cNvSpPr txBox="1"/>
          <p:nvPr/>
        </p:nvSpPr>
        <p:spPr>
          <a:xfrm>
            <a:off x="3079026" y="1976233"/>
            <a:ext cx="1404541" cy="398780"/>
          </a:xfrm>
          <a:prstGeom prst="rect">
            <a:avLst/>
          </a:prstGeom>
          <a:noFill/>
        </p:spPr>
        <p:txBody>
          <a:bodyPr wrap="square" rtlCol="0">
            <a:spAutoFit/>
          </a:bodyPr>
          <a:lstStyle/>
          <a:p>
            <a:pPr algn="ct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3</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k</a:t>
            </a:r>
            <a:r>
              <a:rPr lang="en-US" altLang="zh-TW" sz="2000" dirty="0">
                <a:solidFill>
                  <a:srgbClr val="FF0000"/>
                </a:solidFill>
                <a:latin typeface="微软雅黑" panose="020B0503020204020204" charset="-122"/>
                <a:ea typeface="微软雅黑" panose="020B0503020204020204" charset="-122"/>
              </a:rPr>
              <a:t>ernel</a:t>
            </a:r>
            <a:r>
              <a:rPr lang="en-US" altLang="zh-CN" sz="2000" dirty="0">
                <a:solidFill>
                  <a:srgbClr val="FF0000"/>
                </a:solidFill>
                <a:latin typeface="微软雅黑" panose="020B0503020204020204" charset="-122"/>
                <a:ea typeface="微软雅黑" panose="020B0503020204020204" charset="-122"/>
              </a:rPr>
              <a:t>s</a:t>
            </a:r>
            <a:endParaRPr lang="zh-TW" altLang="en-US" sz="2000" dirty="0">
              <a:solidFill>
                <a:srgbClr val="FF0000"/>
              </a:solidFill>
              <a:latin typeface="微软雅黑" panose="020B0503020204020204" charset="-122"/>
              <a:ea typeface="微软雅黑" panose="020B0503020204020204" charset="-122"/>
            </a:endParaRPr>
          </a:p>
        </p:txBody>
      </p:sp>
      <p:sp>
        <p:nvSpPr>
          <p:cNvPr id="166" name="文字方塊 55"/>
          <p:cNvSpPr txBox="1"/>
          <p:nvPr/>
        </p:nvSpPr>
        <p:spPr>
          <a:xfrm>
            <a:off x="4174853" y="1977802"/>
            <a:ext cx="3028297"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3</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feature</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maps</a:t>
            </a:r>
            <a:endParaRPr lang="zh-TW" altLang="en-US" sz="2000" dirty="0">
              <a:solidFill>
                <a:srgbClr val="FF0000"/>
              </a:solidFill>
              <a:latin typeface="微软雅黑" panose="020B0503020204020204" charset="-122"/>
              <a:ea typeface="微软雅黑" panose="020B0503020204020204" charset="-122"/>
            </a:endParaRPr>
          </a:p>
        </p:txBody>
      </p:sp>
      <p:sp>
        <p:nvSpPr>
          <p:cNvPr id="167" name="文字方塊 55"/>
          <p:cNvSpPr txBox="1"/>
          <p:nvPr/>
        </p:nvSpPr>
        <p:spPr>
          <a:xfrm>
            <a:off x="315087" y="2818661"/>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171" name="文字方塊 55"/>
          <p:cNvSpPr txBox="1"/>
          <p:nvPr/>
        </p:nvSpPr>
        <p:spPr>
          <a:xfrm>
            <a:off x="7734933" y="4616315"/>
            <a:ext cx="3028297" cy="398780"/>
          </a:xfrm>
          <a:prstGeom prst="rect">
            <a:avLst/>
          </a:prstGeom>
          <a:noFill/>
        </p:spPr>
        <p:txBody>
          <a:bodyPr wrap="square" rtlCol="0">
            <a:spAutoFit/>
          </a:bodyPr>
          <a:lstStyle/>
          <a:p>
            <a:pPr algn="ct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3</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f</a:t>
            </a:r>
            <a:r>
              <a:rPr lang="en-US" altLang="zh-TW" sz="2000" dirty="0">
                <a:solidFill>
                  <a:srgbClr val="FF0000"/>
                </a:solidFill>
                <a:latin typeface="微软雅黑" panose="020B0503020204020204" charset="-122"/>
                <a:ea typeface="微软雅黑" panose="020B0503020204020204" charset="-122"/>
              </a:rPr>
              <a:t>eature </a:t>
            </a:r>
            <a:r>
              <a:rPr lang="en-US" altLang="zh-CN" sz="2000" dirty="0">
                <a:solidFill>
                  <a:srgbClr val="FF0000"/>
                </a:solidFill>
                <a:latin typeface="微软雅黑" panose="020B0503020204020204" charset="-122"/>
                <a:ea typeface="微软雅黑" panose="020B0503020204020204" charset="-122"/>
              </a:rPr>
              <a:t>m</a:t>
            </a:r>
            <a:r>
              <a:rPr lang="en-US" altLang="zh-TW" sz="2000" dirty="0">
                <a:solidFill>
                  <a:srgbClr val="FF0000"/>
                </a:solidFill>
                <a:latin typeface="微软雅黑" panose="020B0503020204020204" charset="-122"/>
                <a:ea typeface="微软雅黑" panose="020B0503020204020204" charset="-122"/>
              </a:rPr>
              <a:t>ap</a:t>
            </a:r>
            <a:r>
              <a:rPr lang="en-US" altLang="zh-CN" sz="2000" dirty="0">
                <a:solidFill>
                  <a:srgbClr val="FF0000"/>
                </a:solidFill>
                <a:latin typeface="微软雅黑" panose="020B0503020204020204" charset="-122"/>
                <a:ea typeface="微软雅黑" panose="020B0503020204020204" charset="-122"/>
              </a:rPr>
              <a:t>s</a:t>
            </a:r>
            <a:endParaRPr lang="zh-TW" altLang="en-US" sz="2000" dirty="0">
              <a:solidFill>
                <a:srgbClr val="FF0000"/>
              </a:solidFill>
              <a:latin typeface="微软雅黑" panose="020B0503020204020204" charset="-122"/>
              <a:ea typeface="微软雅黑" panose="020B0503020204020204" charset="-122"/>
            </a:endParaRPr>
          </a:p>
        </p:txBody>
      </p:sp>
      <p:sp>
        <p:nvSpPr>
          <p:cNvPr id="172" name="文字方塊 55"/>
          <p:cNvSpPr txBox="1"/>
          <p:nvPr/>
        </p:nvSpPr>
        <p:spPr>
          <a:xfrm>
            <a:off x="5707528" y="6142585"/>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grpSp>
        <p:nvGrpSpPr>
          <p:cNvPr id="18" name="组 17"/>
          <p:cNvGrpSpPr/>
          <p:nvPr/>
        </p:nvGrpSpPr>
        <p:grpSpPr>
          <a:xfrm>
            <a:off x="9523309" y="1826034"/>
            <a:ext cx="1634971" cy="2506286"/>
            <a:chOff x="9523309" y="2226088"/>
            <a:chExt cx="1634971" cy="2506286"/>
          </a:xfrm>
        </p:grpSpPr>
        <p:grpSp>
          <p:nvGrpSpPr>
            <p:cNvPr id="16" name="组 15"/>
            <p:cNvGrpSpPr/>
            <p:nvPr/>
          </p:nvGrpSpPr>
          <p:grpSpPr>
            <a:xfrm>
              <a:off x="9523309" y="2226088"/>
              <a:ext cx="1187596" cy="2506286"/>
              <a:chOff x="9523309" y="2226088"/>
              <a:chExt cx="1187596" cy="2506286"/>
            </a:xfrm>
          </p:grpSpPr>
          <p:grpSp>
            <p:nvGrpSpPr>
              <p:cNvPr id="148" name="组 147"/>
              <p:cNvGrpSpPr/>
              <p:nvPr/>
            </p:nvGrpSpPr>
            <p:grpSpPr>
              <a:xfrm>
                <a:off x="9523309" y="2226088"/>
                <a:ext cx="1187596" cy="2506286"/>
                <a:chOff x="9523309" y="2226088"/>
                <a:chExt cx="1187596" cy="2506286"/>
              </a:xfrm>
            </p:grpSpPr>
            <p:sp>
              <p:nvSpPr>
                <p:cNvPr id="149" name="矩形 148"/>
                <p:cNvSpPr/>
                <p:nvPr/>
              </p:nvSpPr>
              <p:spPr>
                <a:xfrm>
                  <a:off x="9990977" y="2916372"/>
                  <a:ext cx="719928" cy="125471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橢圓 18"/>
                <p:cNvSpPr/>
                <p:nvPr/>
              </p:nvSpPr>
              <p:spPr>
                <a:xfrm>
                  <a:off x="10082833" y="2990712"/>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51" name="橢圓 19"/>
                <p:cNvSpPr/>
                <p:nvPr/>
              </p:nvSpPr>
              <p:spPr>
                <a:xfrm>
                  <a:off x="10072441" y="3582536"/>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52" name="文本框 151"/>
                <p:cNvSpPr txBox="1"/>
                <p:nvPr/>
              </p:nvSpPr>
              <p:spPr>
                <a:xfrm>
                  <a:off x="9825789" y="2226088"/>
                  <a:ext cx="877163" cy="369332"/>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全连接</a:t>
                  </a:r>
                  <a:endParaRPr kumimoji="1" lang="zh-CN" altLang="en-US" dirty="0">
                    <a:latin typeface="微软雅黑" panose="020B0503020204020204" charset="-122"/>
                    <a:ea typeface="微软雅黑" panose="020B0503020204020204" charset="-122"/>
                    <a:cs typeface="微软雅黑" panose="020B0503020204020204" charset="-122"/>
                  </a:endParaRPr>
                </a:p>
              </p:txBody>
            </p:sp>
            <p:cxnSp>
              <p:nvCxnSpPr>
                <p:cNvPr id="153" name="直线箭头连接符 152"/>
                <p:cNvCxnSpPr/>
                <p:nvPr/>
              </p:nvCxnSpPr>
              <p:spPr>
                <a:xfrm flipH="1">
                  <a:off x="9652097" y="2410754"/>
                  <a:ext cx="173692" cy="437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线箭头连接符 154"/>
                <p:cNvCxnSpPr/>
                <p:nvPr/>
              </p:nvCxnSpPr>
              <p:spPr>
                <a:xfrm>
                  <a:off x="9534461" y="2964686"/>
                  <a:ext cx="548372" cy="282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线箭头连接符 155"/>
                <p:cNvCxnSpPr/>
                <p:nvPr/>
              </p:nvCxnSpPr>
              <p:spPr>
                <a:xfrm flipV="1">
                  <a:off x="9536553" y="3247198"/>
                  <a:ext cx="546280" cy="304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线箭头连接符 156"/>
                <p:cNvCxnSpPr/>
                <p:nvPr/>
              </p:nvCxnSpPr>
              <p:spPr>
                <a:xfrm flipV="1">
                  <a:off x="9526161" y="3247198"/>
                  <a:ext cx="556672" cy="8966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线箭头连接符 157"/>
                <p:cNvCxnSpPr/>
                <p:nvPr/>
              </p:nvCxnSpPr>
              <p:spPr>
                <a:xfrm flipV="1">
                  <a:off x="9523309" y="3247198"/>
                  <a:ext cx="559524" cy="1485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线箭头连接符 158"/>
                <p:cNvCxnSpPr/>
                <p:nvPr/>
              </p:nvCxnSpPr>
              <p:spPr>
                <a:xfrm>
                  <a:off x="9534461" y="2964686"/>
                  <a:ext cx="537980" cy="874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线箭头连接符 159"/>
                <p:cNvCxnSpPr/>
                <p:nvPr/>
              </p:nvCxnSpPr>
              <p:spPr>
                <a:xfrm>
                  <a:off x="9536553" y="3551998"/>
                  <a:ext cx="535888" cy="287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线箭头连接符 160"/>
                <p:cNvCxnSpPr/>
                <p:nvPr/>
              </p:nvCxnSpPr>
              <p:spPr>
                <a:xfrm flipV="1">
                  <a:off x="9526161" y="3839022"/>
                  <a:ext cx="546280" cy="304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p:cNvCxnSpPr/>
                <p:nvPr/>
              </p:nvCxnSpPr>
              <p:spPr>
                <a:xfrm flipV="1">
                  <a:off x="9523309" y="3839022"/>
                  <a:ext cx="549132" cy="893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组 93"/>
              <p:cNvGrpSpPr/>
              <p:nvPr/>
            </p:nvGrpSpPr>
            <p:grpSpPr>
              <a:xfrm>
                <a:off x="10138075" y="3014056"/>
                <a:ext cx="504213" cy="997074"/>
                <a:chOff x="10138075" y="3014056"/>
                <a:chExt cx="504213" cy="997074"/>
              </a:xfrm>
            </p:grpSpPr>
            <mc:AlternateContent xmlns:mc="http://schemas.openxmlformats.org/markup-compatibility/2006">
              <mc:Choice xmlns:a14="http://schemas.microsoft.com/office/drawing/2010/main" Requires="a14">
                <p:sp>
                  <p:nvSpPr>
                    <p:cNvPr id="95" name="矩形 94"/>
                    <p:cNvSpPr/>
                    <p:nvPr/>
                  </p:nvSpPr>
                  <p:spPr>
                    <a:xfrm>
                      <a:off x="10151448" y="3014056"/>
                      <a:ext cx="490840"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b="0" i="1" smtClean="0">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5" name="矩形 94"/>
                    <p:cNvSpPr>
                      <a:spLocks noRot="1" noChangeAspect="1" noMove="1" noResize="1" noEditPoints="1" noAdjustHandles="1" noChangeArrowheads="1" noChangeShapeType="1" noTextEdit="1"/>
                    </p:cNvSpPr>
                    <p:nvPr/>
                  </p:nvSpPr>
                  <p:spPr>
                    <a:xfrm>
                      <a:off x="10151448" y="3014056"/>
                      <a:ext cx="490840" cy="400110"/>
                    </a:xfrm>
                    <a:prstGeom prst="rect">
                      <a:avLst/>
                    </a:prstGeom>
                    <a:blipFill rotWithShape="1">
                      <a:blip r:embed="rId1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7" name="矩形 116"/>
                    <p:cNvSpPr/>
                    <p:nvPr/>
                  </p:nvSpPr>
                  <p:spPr>
                    <a:xfrm>
                      <a:off x="10138075" y="3611020"/>
                      <a:ext cx="496803"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17" name="矩形 116"/>
                    <p:cNvSpPr>
                      <a:spLocks noRot="1" noChangeAspect="1" noMove="1" noResize="1" noEditPoints="1" noAdjustHandles="1" noChangeArrowheads="1" noChangeShapeType="1" noTextEdit="1"/>
                    </p:cNvSpPr>
                    <p:nvPr/>
                  </p:nvSpPr>
                  <p:spPr>
                    <a:xfrm>
                      <a:off x="10138075" y="3611020"/>
                      <a:ext cx="496803" cy="400110"/>
                    </a:xfrm>
                    <a:prstGeom prst="rect">
                      <a:avLst/>
                    </a:prstGeom>
                    <a:blipFill rotWithShape="1">
                      <a:blip r:embed="rId20"/>
                    </a:blipFill>
                  </p:spPr>
                  <p:txBody>
                    <a:bodyPr/>
                    <a:lstStyle/>
                    <a:p>
                      <a:r>
                        <a:rPr lang="zh-CN" altLang="en-US">
                          <a:noFill/>
                        </a:rPr>
                        <a:t> </a:t>
                      </a:r>
                    </a:p>
                  </p:txBody>
                </p:sp>
              </mc:Fallback>
            </mc:AlternateContent>
          </p:grpSp>
        </p:grpSp>
        <p:sp>
          <p:nvSpPr>
            <p:cNvPr id="173" name="文字方塊 55"/>
            <p:cNvSpPr txBox="1"/>
            <p:nvPr/>
          </p:nvSpPr>
          <p:spPr>
            <a:xfrm>
              <a:off x="9543601" y="4258537"/>
              <a:ext cx="1614679" cy="40011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output</a:t>
              </a:r>
              <a:endParaRPr lang="zh-TW" altLang="en-US" sz="2000" dirty="0">
                <a:latin typeface="微软雅黑" panose="020B0503020204020204" charset="-122"/>
                <a:ea typeface="微软雅黑" panose="020B0503020204020204" charset="-122"/>
              </a:endParaRPr>
            </a:p>
          </p:txBody>
        </p:sp>
      </p:grpSp>
      <p:sp>
        <p:nvSpPr>
          <p:cNvPr id="118" name="圆角矩形标注 117"/>
          <p:cNvSpPr/>
          <p:nvPr/>
        </p:nvSpPr>
        <p:spPr>
          <a:xfrm>
            <a:off x="7951707" y="385998"/>
            <a:ext cx="1350002" cy="520628"/>
          </a:xfrm>
          <a:prstGeom prst="wedgeRoundRectCallout">
            <a:avLst>
              <a:gd name="adj1" fmla="val -37993"/>
              <a:gd name="adj2" fmla="val 127274"/>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anose="020B0503020204020204" charset="-122"/>
                <a:ea typeface="微软雅黑" panose="020B0503020204020204" charset="-122"/>
              </a:rPr>
              <a:t>局部连接</a:t>
            </a:r>
            <a:endParaRPr lang="zh-CN" altLang="en-US" sz="2000" dirty="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4" grpId="0"/>
      <p:bldP spid="81" grpId="0"/>
      <p:bldP spid="85" grpId="0"/>
      <p:bldP spid="20" grpId="0"/>
      <p:bldP spid="132" grpId="0" bldLvl="0" animBg="1"/>
      <p:bldP spid="165" grpId="0"/>
      <p:bldP spid="166" grpId="0"/>
      <p:bldP spid="171" grpId="0"/>
      <p:bldP spid="11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612775" y="1928495"/>
            <a:ext cx="4876800" cy="3666491"/>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30000"/>
              </a:lnSpc>
              <a:spcBef>
                <a:spcPts val="0"/>
              </a:spcBef>
              <a:spcAft>
                <a:spcPts val="1000"/>
              </a:spcAft>
            </a:pPr>
            <a:r>
              <a:rPr lang="zh-CN" altLang="en-US" sz="2700" dirty="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rPr>
              <a:t>在这一时期，统计学开始与数学和概率论更为紧密地结合。俄罗斯数学家阿尔贝特·亚历山德罗维奇·耶尔尼科夫和美国统计学家劳埃德·S·舍普利等人在概率论和数理统计学方面做出了开创性的贡献，推动了现代统计学的发展。</a:t>
            </a:r>
            <a:endParaRPr lang="zh-CN" altLang="en-US" sz="2700" dirty="0">
              <a:solidFill>
                <a:schemeClr val="tx1">
                  <a:lumMod val="65000"/>
                  <a:lumOff val="35000"/>
                </a:schemeClr>
              </a:solidFill>
              <a:uFillTx/>
              <a:latin typeface="Arial" panose="020B0604020202020204" pitchFamily="34" charset="0"/>
              <a:ea typeface="微软雅黑" panose="020B0503020204020204" charset="-122"/>
              <a:sym typeface="Arial" panose="020B0604020202020204" pitchFamily="34" charset="0"/>
            </a:endParaRPr>
          </a:p>
        </p:txBody>
      </p:sp>
      <p:sp>
        <p:nvSpPr>
          <p:cNvPr id="18" name="文本框 17"/>
          <p:cNvSpPr txBox="1"/>
          <p:nvPr>
            <p:custDataLst>
              <p:tags r:id="rId2"/>
            </p:custDataLst>
          </p:nvPr>
        </p:nvSpPr>
        <p:spPr>
          <a:xfrm>
            <a:off x="612775" y="777240"/>
            <a:ext cx="5191125" cy="873125"/>
          </a:xfrm>
          <a:prstGeom prst="rect">
            <a:avLst/>
          </a:prstGeom>
          <a:noFill/>
        </p:spPr>
        <p:txBody>
          <a:bodyPr wrap="square" rtlCol="0" anchor="b" anchorCtr="0">
            <a:normAutofit/>
          </a:bodyPr>
          <a:lstStyle/>
          <a:p>
            <a:r>
              <a:rPr lang="en-US" altLang="zh-CN" sz="3600" b="1" spc="2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1930</a:t>
            </a:r>
            <a:r>
              <a:rPr lang="en-US" altLang="zh-CN" sz="4000" b="1" spc="2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年代</a:t>
            </a:r>
            <a:r>
              <a:rPr lang="en-US" altLang="zh-CN" sz="3600" b="1" spc="2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rPr>
              <a:t>至1940年代</a:t>
            </a:r>
            <a:endParaRPr lang="en-US" altLang="zh-CN" sz="3600" b="1" spc="200" dirty="0">
              <a:solidFill>
                <a:schemeClr val="tx1">
                  <a:lumMod val="85000"/>
                  <a:lumOff val="15000"/>
                </a:schemeClr>
              </a:solidFill>
              <a:latin typeface="Arial" panose="020B0604020202020204" pitchFamily="34" charset="0"/>
              <a:ea typeface="微软雅黑" panose="020B0503020204020204" charset="-122"/>
              <a:sym typeface="Arial" panose="020B0604020202020204" pitchFamily="34" charset="0"/>
            </a:endParaRPr>
          </a:p>
        </p:txBody>
      </p:sp>
      <p:pic>
        <p:nvPicPr>
          <p:cNvPr id="2" name="图片 -2147482615" descr="IMG_256"/>
          <p:cNvPicPr>
            <a:picLocks noChangeAspect="1"/>
          </p:cNvPicPr>
          <p:nvPr>
            <p:custDataLst>
              <p:tags r:id="rId3"/>
            </p:custDataLst>
          </p:nvPr>
        </p:nvPicPr>
        <p:blipFill>
          <a:blip r:embed="rId4"/>
          <a:srcRect r="6544" b="9171"/>
          <a:stretch>
            <a:fillRect/>
          </a:stretch>
        </p:blipFill>
        <p:spPr>
          <a:xfrm>
            <a:off x="5803900" y="1749425"/>
            <a:ext cx="5803900" cy="4550410"/>
          </a:xfrm>
          <a:prstGeom prst="rect">
            <a:avLst/>
          </a:prstGeom>
          <a:noFill/>
          <a:ln w="9525">
            <a:noFill/>
          </a:ln>
        </p:spPr>
      </p:pic>
    </p:spTree>
    <p:custDataLst>
      <p:tags r:id="rId5"/>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 10"/>
          <p:cNvGrpSpPr/>
          <p:nvPr/>
        </p:nvGrpSpPr>
        <p:grpSpPr>
          <a:xfrm>
            <a:off x="8617805" y="2026566"/>
            <a:ext cx="722759" cy="2502568"/>
            <a:chOff x="8617805" y="2298032"/>
            <a:chExt cx="722759" cy="2502568"/>
          </a:xfrm>
        </p:grpSpPr>
        <p:grpSp>
          <p:nvGrpSpPr>
            <p:cNvPr id="84" name="组 83"/>
            <p:cNvGrpSpPr/>
            <p:nvPr/>
          </p:nvGrpSpPr>
          <p:grpSpPr>
            <a:xfrm>
              <a:off x="8617805" y="2298032"/>
              <a:ext cx="719928" cy="2502568"/>
              <a:chOff x="8617805" y="2298032"/>
              <a:chExt cx="719928" cy="2502568"/>
            </a:xfrm>
          </p:grpSpPr>
          <p:sp>
            <p:nvSpPr>
              <p:cNvPr id="96" name="矩形 95"/>
              <p:cNvSpPr/>
              <p:nvPr/>
            </p:nvSpPr>
            <p:spPr>
              <a:xfrm>
                <a:off x="8617805" y="2298032"/>
                <a:ext cx="719928" cy="2502568"/>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橢圓 17"/>
              <p:cNvSpPr/>
              <p:nvPr/>
            </p:nvSpPr>
            <p:spPr>
              <a:xfrm>
                <a:off x="8705611" y="4171088"/>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98" name="橢圓 17"/>
              <p:cNvSpPr/>
              <p:nvPr/>
            </p:nvSpPr>
            <p:spPr>
              <a:xfrm>
                <a:off x="8716763" y="2403400"/>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99" name="橢圓 18"/>
              <p:cNvSpPr/>
              <p:nvPr/>
            </p:nvSpPr>
            <p:spPr>
              <a:xfrm>
                <a:off x="8718855" y="2990712"/>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00" name="橢圓 19"/>
              <p:cNvSpPr/>
              <p:nvPr/>
            </p:nvSpPr>
            <p:spPr>
              <a:xfrm>
                <a:off x="8708463" y="3582536"/>
                <a:ext cx="512898" cy="512972"/>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grpSp>
        <p:grpSp>
          <p:nvGrpSpPr>
            <p:cNvPr id="89" name="组 88"/>
            <p:cNvGrpSpPr/>
            <p:nvPr/>
          </p:nvGrpSpPr>
          <p:grpSpPr>
            <a:xfrm>
              <a:off x="8698042" y="2449329"/>
              <a:ext cx="642522" cy="2163286"/>
              <a:chOff x="8698042" y="2449329"/>
              <a:chExt cx="642522" cy="2163286"/>
            </a:xfrm>
          </p:grpSpPr>
          <mc:AlternateContent xmlns:mc="http://schemas.openxmlformats.org/markup-compatibility/2006">
            <mc:Choice xmlns:a14="http://schemas.microsoft.com/office/drawing/2010/main" Requires="a14">
              <p:sp>
                <p:nvSpPr>
                  <p:cNvPr id="90" name="矩形 89"/>
                  <p:cNvSpPr/>
                  <p:nvPr/>
                </p:nvSpPr>
                <p:spPr>
                  <a:xfrm>
                    <a:off x="8698042" y="2449329"/>
                    <a:ext cx="619208"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11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0" name="矩形 89"/>
                  <p:cNvSpPr>
                    <a:spLocks noRot="1" noChangeAspect="1" noMove="1" noResize="1" noEditPoints="1" noAdjustHandles="1" noChangeArrowheads="1" noChangeShapeType="1" noTextEdit="1"/>
                  </p:cNvSpPr>
                  <p:nvPr/>
                </p:nvSpPr>
                <p:spPr>
                  <a:xfrm>
                    <a:off x="8698042" y="2449329"/>
                    <a:ext cx="619208" cy="400110"/>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1" name="矩形 90"/>
                  <p:cNvSpPr/>
                  <p:nvPr/>
                </p:nvSpPr>
                <p:spPr>
                  <a:xfrm>
                    <a:off x="8698043" y="3037506"/>
                    <a:ext cx="619208"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1</m:t>
                              </m:r>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1" name="矩形 90"/>
                  <p:cNvSpPr>
                    <a:spLocks noRot="1" noChangeAspect="1" noMove="1" noResize="1" noEditPoints="1" noAdjustHandles="1" noChangeArrowheads="1" noChangeShapeType="1" noTextEdit="1"/>
                  </p:cNvSpPr>
                  <p:nvPr/>
                </p:nvSpPr>
                <p:spPr>
                  <a:xfrm>
                    <a:off x="8698043" y="3037506"/>
                    <a:ext cx="619208" cy="40011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矩形 91"/>
                  <p:cNvSpPr/>
                  <p:nvPr/>
                </p:nvSpPr>
                <p:spPr>
                  <a:xfrm>
                    <a:off x="8698043" y="3628380"/>
                    <a:ext cx="619208"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1</m:t>
                              </m:r>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2" name="矩形 91"/>
                  <p:cNvSpPr>
                    <a:spLocks noRot="1" noChangeAspect="1" noMove="1" noResize="1" noEditPoints="1" noAdjustHandles="1" noChangeArrowheads="1" noChangeShapeType="1" noTextEdit="1"/>
                  </p:cNvSpPr>
                  <p:nvPr/>
                </p:nvSpPr>
                <p:spPr>
                  <a:xfrm>
                    <a:off x="8698043" y="3628380"/>
                    <a:ext cx="619208"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3" name="矩形 92"/>
                  <p:cNvSpPr/>
                  <p:nvPr/>
                </p:nvSpPr>
                <p:spPr>
                  <a:xfrm>
                    <a:off x="8721356" y="4212505"/>
                    <a:ext cx="619208"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1</m:t>
                              </m:r>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3" name="矩形 92"/>
                  <p:cNvSpPr>
                    <a:spLocks noRot="1" noChangeAspect="1" noMove="1" noResize="1" noEditPoints="1" noAdjustHandles="1" noChangeArrowheads="1" noChangeShapeType="1" noTextEdit="1"/>
                  </p:cNvSpPr>
                  <p:nvPr/>
                </p:nvSpPr>
                <p:spPr>
                  <a:xfrm>
                    <a:off x="8721356" y="4212505"/>
                    <a:ext cx="619208" cy="400110"/>
                  </a:xfrm>
                  <a:prstGeom prst="rect">
                    <a:avLst/>
                  </a:prstGeom>
                  <a:blipFill rotWithShape="1">
                    <a:blip r:embed="rId4"/>
                  </a:blipFill>
                </p:spPr>
                <p:txBody>
                  <a:bodyPr/>
                  <a:lstStyle/>
                  <a:p>
                    <a:r>
                      <a:rPr lang="zh-CN" altLang="en-US">
                        <a:noFill/>
                      </a:rPr>
                      <a:t> </a:t>
                    </a:r>
                  </a:p>
                </p:txBody>
              </p:sp>
            </mc:Fallback>
          </mc:AlternateContent>
        </p:grpSp>
      </p:grpSp>
      <p:sp>
        <p:nvSpPr>
          <p:cNvPr id="75" name="矩形 74"/>
          <p:cNvSpPr/>
          <p:nvPr/>
        </p:nvSpPr>
        <p:spPr>
          <a:xfrm>
            <a:off x="6990019" y="693553"/>
            <a:ext cx="683762" cy="5375621"/>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33" name="表格 32"/>
          <p:cNvGraphicFramePr>
            <a:graphicFrameLocks noGrp="1"/>
          </p:cNvGraphicFramePr>
          <p:nvPr/>
        </p:nvGraphicFramePr>
        <p:xfrm>
          <a:off x="1726980" y="358872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sp>
        <p:nvSpPr>
          <p:cNvPr id="2" name="矩形 1"/>
          <p:cNvSpPr/>
          <p:nvPr/>
        </p:nvSpPr>
        <p:spPr>
          <a:xfrm>
            <a:off x="1370146" y="342187"/>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430560" y="1491838"/>
            <a:ext cx="3055448"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卷积层</a:t>
            </a:r>
            <a:endParaRPr lang="en-US" altLang="zh-CN" sz="2400" b="1" dirty="0">
              <a:solidFill>
                <a:srgbClr val="CC0099"/>
              </a:solidFill>
              <a:latin typeface="微软雅黑" panose="020B0503020204020204" charset="-122"/>
              <a:ea typeface="微软雅黑" panose="020B0503020204020204" charset="-122"/>
            </a:endParaRPr>
          </a:p>
        </p:txBody>
      </p:sp>
      <p:graphicFrame>
        <p:nvGraphicFramePr>
          <p:cNvPr id="4" name="表格 3"/>
          <p:cNvGraphicFramePr>
            <a:graphicFrameLocks noGrp="1"/>
          </p:cNvGraphicFramePr>
          <p:nvPr/>
        </p:nvGraphicFramePr>
        <p:xfrm>
          <a:off x="1370146" y="323005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algn="ctr"/>
                      <a:r>
                        <a:rPr lang="en-US" altLang="zh-CN" sz="1200" b="0" dirty="0">
                          <a:solidFill>
                            <a:schemeClr val="tx1"/>
                          </a:solidFill>
                        </a:rPr>
                        <a:t>1</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2</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3</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4</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5</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6</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algn="ctr"/>
                      <a:r>
                        <a:rPr lang="en-US" altLang="zh-CN" sz="1200" b="0" dirty="0">
                          <a:solidFill>
                            <a:schemeClr val="tx1"/>
                          </a:solidFill>
                        </a:rPr>
                        <a:t>7</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8</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200" b="0" dirty="0">
                          <a:solidFill>
                            <a:schemeClr val="tx1"/>
                          </a:solidFill>
                        </a:rPr>
                        <a:t>9</a:t>
                      </a:r>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5" name="文本框 4"/>
          <p:cNvSpPr txBox="1"/>
          <p:nvPr/>
        </p:nvSpPr>
        <p:spPr>
          <a:xfrm>
            <a:off x="2740472" y="3567894"/>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6" name="文本框 5"/>
          <p:cNvSpPr txBox="1"/>
          <p:nvPr/>
        </p:nvSpPr>
        <p:spPr>
          <a:xfrm>
            <a:off x="4553946" y="2480501"/>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3477112" y="2399073"/>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14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mc:Choice>
        <mc:Fallback xmlns="">
          <p:graphicFrame>
            <p:nvGraphicFramePr>
              <p:cNvPr id="7" name="表格 6"/>
              <p:cNvGraphicFramePr>
                <a:graphicFrameLocks noGrp="1"/>
              </p:cNvGraphicFramePr>
              <p:nvPr/>
            </p:nvGraphicFramePr>
            <p:xfrm>
              <a:off x="3477112" y="2399073"/>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nvGraphicFramePr>
            <p:xfrm>
              <a:off x="5324122" y="2382111"/>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14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mc:Choice>
        <mc:Fallback xmlns="">
          <p:graphicFrame>
            <p:nvGraphicFramePr>
              <p:cNvPr id="8" name="表格 7"/>
              <p:cNvGraphicFramePr>
                <a:graphicFrameLocks noGrp="1"/>
              </p:cNvGraphicFramePr>
              <p:nvPr/>
            </p:nvGraphicFramePr>
            <p:xfrm>
              <a:off x="5324122" y="2382111"/>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bl>
              </a:graphicData>
            </a:graphic>
          </p:graphicFrame>
        </mc:Fallback>
      </mc:AlternateContent>
      <p:sp>
        <p:nvSpPr>
          <p:cNvPr id="34" name="橢圓 17"/>
          <p:cNvSpPr/>
          <p:nvPr/>
        </p:nvSpPr>
        <p:spPr>
          <a:xfrm>
            <a:off x="7052369" y="2509554"/>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4</a:t>
            </a:r>
            <a:endParaRPr lang="zh-TW" altLang="en-US" dirty="0">
              <a:latin typeface="微软雅黑" panose="020B0503020204020204" charset="-122"/>
              <a:ea typeface="微软雅黑" panose="020B0503020204020204" charset="-122"/>
            </a:endParaRPr>
          </a:p>
        </p:txBody>
      </p:sp>
      <p:sp>
        <p:nvSpPr>
          <p:cNvPr id="35" name="橢圓 18"/>
          <p:cNvSpPr/>
          <p:nvPr/>
        </p:nvSpPr>
        <p:spPr>
          <a:xfrm>
            <a:off x="7054461" y="3096866"/>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5</a:t>
            </a:r>
            <a:endParaRPr lang="zh-TW" altLang="en-US" dirty="0">
              <a:latin typeface="微软雅黑" panose="020B0503020204020204" charset="-122"/>
              <a:ea typeface="微软雅黑" panose="020B0503020204020204" charset="-122"/>
            </a:endParaRPr>
          </a:p>
        </p:txBody>
      </p:sp>
      <p:sp>
        <p:nvSpPr>
          <p:cNvPr id="36" name="橢圓 19"/>
          <p:cNvSpPr/>
          <p:nvPr/>
        </p:nvSpPr>
        <p:spPr>
          <a:xfrm>
            <a:off x="7044069" y="3688690"/>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6</a:t>
            </a:r>
            <a:endParaRPr lang="zh-TW" altLang="en-US" dirty="0">
              <a:latin typeface="微软雅黑" panose="020B0503020204020204" charset="-122"/>
              <a:ea typeface="微软雅黑" panose="020B0503020204020204" charset="-122"/>
            </a:endParaRPr>
          </a:p>
        </p:txBody>
      </p:sp>
      <p:sp>
        <p:nvSpPr>
          <p:cNvPr id="37" name="橢圓 17"/>
          <p:cNvSpPr/>
          <p:nvPr/>
        </p:nvSpPr>
        <p:spPr>
          <a:xfrm>
            <a:off x="7060669" y="4301926"/>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7</a:t>
            </a:r>
            <a:endParaRPr lang="zh-TW" altLang="en-US" dirty="0">
              <a:latin typeface="微软雅黑" panose="020B0503020204020204" charset="-122"/>
              <a:ea typeface="微软雅黑" panose="020B0503020204020204" charset="-122"/>
            </a:endParaRPr>
          </a:p>
        </p:txBody>
      </p:sp>
      <p:sp>
        <p:nvSpPr>
          <p:cNvPr id="38" name="橢圓 18"/>
          <p:cNvSpPr/>
          <p:nvPr/>
        </p:nvSpPr>
        <p:spPr>
          <a:xfrm>
            <a:off x="7062761" y="488923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8</a:t>
            </a:r>
            <a:endParaRPr lang="zh-TW" altLang="en-US" dirty="0">
              <a:latin typeface="微软雅黑" panose="020B0503020204020204" charset="-122"/>
              <a:ea typeface="微软雅黑" panose="020B0503020204020204" charset="-122"/>
            </a:endParaRPr>
          </a:p>
        </p:txBody>
      </p:sp>
      <p:sp>
        <p:nvSpPr>
          <p:cNvPr id="39" name="橢圓 19"/>
          <p:cNvSpPr/>
          <p:nvPr/>
        </p:nvSpPr>
        <p:spPr>
          <a:xfrm>
            <a:off x="7052369" y="548106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9</a:t>
            </a:r>
            <a:endParaRPr lang="zh-TW" altLang="en-US" dirty="0">
              <a:latin typeface="微软雅黑" panose="020B0503020204020204" charset="-122"/>
              <a:ea typeface="微软雅黑" panose="020B0503020204020204" charset="-122"/>
            </a:endParaRPr>
          </a:p>
        </p:txBody>
      </p:sp>
      <p:sp>
        <p:nvSpPr>
          <p:cNvPr id="40" name="橢圓 17"/>
          <p:cNvSpPr/>
          <p:nvPr/>
        </p:nvSpPr>
        <p:spPr>
          <a:xfrm>
            <a:off x="7063521" y="741866"/>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1</a:t>
            </a:r>
            <a:endParaRPr lang="zh-TW" altLang="en-US" dirty="0">
              <a:latin typeface="微软雅黑" panose="020B0503020204020204" charset="-122"/>
              <a:ea typeface="微软雅黑" panose="020B0503020204020204" charset="-122"/>
            </a:endParaRPr>
          </a:p>
        </p:txBody>
      </p:sp>
      <p:sp>
        <p:nvSpPr>
          <p:cNvPr id="41" name="橢圓 18"/>
          <p:cNvSpPr/>
          <p:nvPr/>
        </p:nvSpPr>
        <p:spPr>
          <a:xfrm>
            <a:off x="7065613" y="1329178"/>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2</a:t>
            </a:r>
            <a:endParaRPr lang="zh-TW" altLang="en-US" dirty="0">
              <a:latin typeface="微软雅黑" panose="020B0503020204020204" charset="-122"/>
              <a:ea typeface="微软雅黑" panose="020B0503020204020204" charset="-122"/>
            </a:endParaRPr>
          </a:p>
        </p:txBody>
      </p:sp>
      <p:sp>
        <p:nvSpPr>
          <p:cNvPr id="42" name="橢圓 19"/>
          <p:cNvSpPr/>
          <p:nvPr/>
        </p:nvSpPr>
        <p:spPr>
          <a:xfrm>
            <a:off x="7055221" y="1921002"/>
            <a:ext cx="512898" cy="512972"/>
          </a:xfrm>
          <a:prstGeom prst="ellipse">
            <a:avLst/>
          </a:prstGeom>
          <a:solidFill>
            <a:srgbClr val="FBC9CC"/>
          </a:solidFill>
          <a:ln>
            <a:solidFill>
              <a:srgbClr val="EB8E98"/>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latin typeface="微软雅黑" panose="020B0503020204020204" charset="-122"/>
                <a:ea typeface="微软雅黑" panose="020B0503020204020204" charset="-122"/>
              </a:rPr>
              <a:t>3</a:t>
            </a:r>
            <a:endParaRPr lang="zh-TW" altLang="en-US" dirty="0">
              <a:latin typeface="微软雅黑" panose="020B0503020204020204" charset="-122"/>
              <a:ea typeface="微软雅黑" panose="020B0503020204020204" charset="-122"/>
            </a:endParaRPr>
          </a:p>
        </p:txBody>
      </p:sp>
      <p:sp>
        <p:nvSpPr>
          <p:cNvPr id="81" name="文本框 80"/>
          <p:cNvSpPr txBox="1"/>
          <p:nvPr/>
        </p:nvSpPr>
        <p:spPr>
          <a:xfrm>
            <a:off x="4560294" y="3372372"/>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82" name="表格 81"/>
              <p:cNvGraphicFramePr>
                <a:graphicFrameLocks noGrp="1"/>
              </p:cNvGraphicFramePr>
              <p:nvPr/>
            </p:nvGraphicFramePr>
            <p:xfrm>
              <a:off x="3483460" y="3290944"/>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24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r>
                </a:tbl>
              </a:graphicData>
            </a:graphic>
          </p:graphicFrame>
        </mc:Choice>
        <mc:Fallback xmlns="">
          <p:graphicFrame>
            <p:nvGraphicFramePr>
              <p:cNvPr id="82" name="表格 81"/>
              <p:cNvGraphicFramePr>
                <a:graphicFrameLocks noGrp="1"/>
              </p:cNvGraphicFramePr>
              <p:nvPr/>
            </p:nvGraphicFramePr>
            <p:xfrm>
              <a:off x="3483460" y="3290944"/>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3" name="表格 82"/>
              <p:cNvGraphicFramePr>
                <a:graphicFrameLocks noGrp="1"/>
              </p:cNvGraphicFramePr>
              <p:nvPr/>
            </p:nvGraphicFramePr>
            <p:xfrm>
              <a:off x="5330470" y="3273982"/>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24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mc:Choice>
        <mc:Fallback xmlns="">
          <p:graphicFrame>
            <p:nvGraphicFramePr>
              <p:cNvPr id="83" name="表格 82"/>
              <p:cNvGraphicFramePr>
                <a:graphicFrameLocks noGrp="1"/>
              </p:cNvGraphicFramePr>
              <p:nvPr/>
            </p:nvGraphicFramePr>
            <p:xfrm>
              <a:off x="5330470" y="3273982"/>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blipFill>
                      </a:tcPr>
                    </a:tc>
                  </a:tr>
                </a:tbl>
              </a:graphicData>
            </a:graphic>
          </p:graphicFrame>
        </mc:Fallback>
      </mc:AlternateContent>
      <p:sp>
        <p:nvSpPr>
          <p:cNvPr id="85" name="文本框 84"/>
          <p:cNvSpPr txBox="1"/>
          <p:nvPr/>
        </p:nvSpPr>
        <p:spPr>
          <a:xfrm>
            <a:off x="4562842" y="4260650"/>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86" name="表格 85"/>
              <p:cNvGraphicFramePr>
                <a:graphicFrameLocks noGrp="1"/>
              </p:cNvGraphicFramePr>
              <p:nvPr/>
            </p:nvGraphicFramePr>
            <p:xfrm>
              <a:off x="3486008" y="4179222"/>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𝑤</m:t>
                                    </m:r>
                                  </m:e>
                                  <m:sub>
                                    <m:r>
                                      <a:rPr lang="en-US" altLang="zh-CN" sz="1600" b="0" i="1" smtClean="0">
                                        <a:solidFill>
                                          <a:schemeClr val="tx1"/>
                                        </a:solidFill>
                                        <a:latin typeface="Cambria Math" panose="02040503050406030204" pitchFamily="18" charset="0"/>
                                      </a:rPr>
                                      <m:t>34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75000"/>
                          </a:schemeClr>
                        </a:solidFill>
                      </a:tcPr>
                    </a:tc>
                  </a:tr>
                </a:tbl>
              </a:graphicData>
            </a:graphic>
          </p:graphicFrame>
        </mc:Choice>
        <mc:Fallback xmlns="">
          <p:graphicFrame>
            <p:nvGraphicFramePr>
              <p:cNvPr id="86" name="表格 85"/>
              <p:cNvGraphicFramePr>
                <a:graphicFrameLocks noGrp="1"/>
              </p:cNvGraphicFramePr>
              <p:nvPr/>
            </p:nvGraphicFramePr>
            <p:xfrm>
              <a:off x="3486008" y="4179222"/>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7" name="表格 86"/>
              <p:cNvGraphicFramePr>
                <a:graphicFrameLocks noGrp="1"/>
              </p:cNvGraphicFramePr>
              <p:nvPr/>
            </p:nvGraphicFramePr>
            <p:xfrm>
              <a:off x="5333018" y="4162260"/>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32</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33</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𝑦</m:t>
                                    </m:r>
                                  </m:e>
                                  <m:sub>
                                    <m:r>
                                      <a:rPr lang="en-US" altLang="zh-CN" sz="1600" b="0" i="1" smtClean="0">
                                        <a:solidFill>
                                          <a:schemeClr val="tx1"/>
                                        </a:solidFill>
                                        <a:latin typeface="Cambria Math" panose="02040503050406030204" pitchFamily="18" charset="0"/>
                                      </a:rPr>
                                      <m:t>34</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bl>
              </a:graphicData>
            </a:graphic>
          </p:graphicFrame>
        </mc:Choice>
        <mc:Fallback xmlns="">
          <p:graphicFrame>
            <p:nvGraphicFramePr>
              <p:cNvPr id="87" name="表格 86"/>
              <p:cNvGraphicFramePr>
                <a:graphicFrameLocks noGrp="1"/>
              </p:cNvGraphicFramePr>
              <p:nvPr/>
            </p:nvGraphicFramePr>
            <p:xfrm>
              <a:off x="5333018" y="4162260"/>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r>
                </a:tbl>
              </a:graphicData>
            </a:graphic>
          </p:graphicFrame>
        </mc:Fallback>
      </mc:AlternateContent>
      <p:cxnSp>
        <p:nvCxnSpPr>
          <p:cNvPr id="101" name="直线箭头连接符 100"/>
          <p:cNvCxnSpPr/>
          <p:nvPr/>
        </p:nvCxnSpPr>
        <p:spPr>
          <a:xfrm>
            <a:off x="7576419" y="998352"/>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p:cNvCxnSpPr/>
          <p:nvPr/>
        </p:nvCxnSpPr>
        <p:spPr>
          <a:xfrm>
            <a:off x="7578511" y="1585664"/>
            <a:ext cx="1138252" cy="8027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p:nvPr/>
        </p:nvCxnSpPr>
        <p:spPr>
          <a:xfrm flipV="1">
            <a:off x="7565267" y="2388420"/>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p:cNvCxnSpPr/>
          <p:nvPr/>
        </p:nvCxnSpPr>
        <p:spPr>
          <a:xfrm flipV="1">
            <a:off x="7567359" y="2388420"/>
            <a:ext cx="1149404" cy="9649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p:nvPr/>
        </p:nvCxnSpPr>
        <p:spPr>
          <a:xfrm>
            <a:off x="7578511" y="1585664"/>
            <a:ext cx="1140344" cy="13900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p:cNvCxnSpPr/>
          <p:nvPr/>
        </p:nvCxnSpPr>
        <p:spPr>
          <a:xfrm>
            <a:off x="7568119" y="2177488"/>
            <a:ext cx="1150736" cy="7982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flipV="1">
            <a:off x="7567359" y="2975732"/>
            <a:ext cx="1151496" cy="3776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线箭头连接符 107"/>
          <p:cNvCxnSpPr/>
          <p:nvPr/>
        </p:nvCxnSpPr>
        <p:spPr>
          <a:xfrm flipV="1">
            <a:off x="7556967" y="2975732"/>
            <a:ext cx="1161888" cy="9694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p:nvPr/>
        </p:nvCxnSpPr>
        <p:spPr>
          <a:xfrm>
            <a:off x="7567359" y="3353352"/>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p:cNvCxnSpPr/>
          <p:nvPr/>
        </p:nvCxnSpPr>
        <p:spPr>
          <a:xfrm>
            <a:off x="7565267" y="2766040"/>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p:nvPr/>
        </p:nvCxnSpPr>
        <p:spPr>
          <a:xfrm flipV="1">
            <a:off x="7575659" y="3567556"/>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p:cNvCxnSpPr/>
          <p:nvPr/>
        </p:nvCxnSpPr>
        <p:spPr>
          <a:xfrm flipV="1">
            <a:off x="7573567" y="3567556"/>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p:nvPr/>
        </p:nvCxnSpPr>
        <p:spPr>
          <a:xfrm>
            <a:off x="7574647" y="3940664"/>
            <a:ext cx="1141104" cy="2142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p:cNvCxnSpPr/>
          <p:nvPr/>
        </p:nvCxnSpPr>
        <p:spPr>
          <a:xfrm>
            <a:off x="7572555" y="3353352"/>
            <a:ext cx="1143196" cy="8015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p:nvPr/>
        </p:nvCxnSpPr>
        <p:spPr>
          <a:xfrm flipV="1">
            <a:off x="7569955" y="4179682"/>
            <a:ext cx="1132804" cy="15781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p:cNvCxnSpPr/>
          <p:nvPr/>
        </p:nvCxnSpPr>
        <p:spPr>
          <a:xfrm flipV="1">
            <a:off x="7580855" y="4154868"/>
            <a:ext cx="1134896" cy="9908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椭圆形标注 131"/>
          <p:cNvSpPr/>
          <p:nvPr/>
        </p:nvSpPr>
        <p:spPr>
          <a:xfrm>
            <a:off x="8815013" y="1197125"/>
            <a:ext cx="1895892" cy="629761"/>
          </a:xfrm>
          <a:prstGeom prst="wedgeEllipseCallout">
            <a:avLst>
              <a:gd name="adj1" fmla="val -32539"/>
              <a:gd name="adj2" fmla="val 934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同一</a:t>
            </a:r>
            <a:r>
              <a:rPr lang="en-US" altLang="zh-CN" dirty="0">
                <a:latin typeface="微软雅黑" panose="020B0503020204020204" charset="-122"/>
                <a:ea typeface="微软雅黑" panose="020B0503020204020204" charset="-122"/>
              </a:rPr>
              <a:t>kernel</a:t>
            </a:r>
            <a:r>
              <a:rPr lang="zh-CN" altLang="en-US" dirty="0">
                <a:latin typeface="微软雅黑" panose="020B0503020204020204" charset="-122"/>
                <a:ea typeface="微软雅黑" panose="020B0503020204020204" charset="-122"/>
              </a:rPr>
              <a:t>权重共享</a:t>
            </a:r>
            <a:endParaRPr lang="zh-CN" altLang="en-US" dirty="0">
              <a:latin typeface="微软雅黑" panose="020B0503020204020204" charset="-122"/>
              <a:ea typeface="微软雅黑" panose="020B0503020204020204" charset="-122"/>
            </a:endParaRPr>
          </a:p>
        </p:txBody>
      </p:sp>
      <p:sp>
        <p:nvSpPr>
          <p:cNvPr id="88" name="文本框 87"/>
          <p:cNvSpPr txBox="1"/>
          <p:nvPr/>
        </p:nvSpPr>
        <p:spPr>
          <a:xfrm>
            <a:off x="9923636" y="6199851"/>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grpSp>
        <p:nvGrpSpPr>
          <p:cNvPr id="16" name="组 15"/>
          <p:cNvGrpSpPr/>
          <p:nvPr/>
        </p:nvGrpSpPr>
        <p:grpSpPr>
          <a:xfrm>
            <a:off x="9523309" y="1954622"/>
            <a:ext cx="1187596" cy="2506286"/>
            <a:chOff x="9523309" y="2226088"/>
            <a:chExt cx="1187596" cy="2506286"/>
          </a:xfrm>
        </p:grpSpPr>
        <p:grpSp>
          <p:nvGrpSpPr>
            <p:cNvPr id="148" name="组 147"/>
            <p:cNvGrpSpPr/>
            <p:nvPr/>
          </p:nvGrpSpPr>
          <p:grpSpPr>
            <a:xfrm>
              <a:off x="9523309" y="2226088"/>
              <a:ext cx="1187596" cy="2506286"/>
              <a:chOff x="9523309" y="2226088"/>
              <a:chExt cx="1187596" cy="2506286"/>
            </a:xfrm>
          </p:grpSpPr>
          <p:sp>
            <p:nvSpPr>
              <p:cNvPr id="149" name="矩形 148"/>
              <p:cNvSpPr/>
              <p:nvPr/>
            </p:nvSpPr>
            <p:spPr>
              <a:xfrm>
                <a:off x="9990977" y="2916372"/>
                <a:ext cx="719928" cy="1254716"/>
              </a:xfrm>
              <a:prstGeom prst="rect">
                <a:avLst/>
              </a:prstGeom>
              <a:solidFill>
                <a:schemeClr val="accent3">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橢圓 18"/>
              <p:cNvSpPr/>
              <p:nvPr/>
            </p:nvSpPr>
            <p:spPr>
              <a:xfrm>
                <a:off x="10082833" y="2990712"/>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51" name="橢圓 19"/>
              <p:cNvSpPr/>
              <p:nvPr/>
            </p:nvSpPr>
            <p:spPr>
              <a:xfrm>
                <a:off x="10072441" y="3582536"/>
                <a:ext cx="512898" cy="512972"/>
              </a:xfrm>
              <a:prstGeom prst="ellipse">
                <a:avLst/>
              </a:prstGeom>
              <a:solidFill>
                <a:schemeClr val="accent1">
                  <a:lumMod val="60000"/>
                  <a:lumOff val="40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52" name="文本框 151"/>
              <p:cNvSpPr txBox="1"/>
              <p:nvPr/>
            </p:nvSpPr>
            <p:spPr>
              <a:xfrm>
                <a:off x="9825789" y="2226088"/>
                <a:ext cx="877163" cy="369332"/>
              </a:xfrm>
              <a:prstGeom prst="rect">
                <a:avLst/>
              </a:prstGeom>
              <a:noFill/>
            </p:spPr>
            <p:txBody>
              <a:bodyPr wrap="non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全连接</a:t>
                </a:r>
                <a:endParaRPr kumimoji="1" lang="zh-CN" altLang="en-US" dirty="0">
                  <a:latin typeface="微软雅黑" panose="020B0503020204020204" charset="-122"/>
                  <a:ea typeface="微软雅黑" panose="020B0503020204020204" charset="-122"/>
                  <a:cs typeface="微软雅黑" panose="020B0503020204020204" charset="-122"/>
                </a:endParaRPr>
              </a:p>
            </p:txBody>
          </p:sp>
          <p:cxnSp>
            <p:nvCxnSpPr>
              <p:cNvPr id="153" name="直线箭头连接符 152"/>
              <p:cNvCxnSpPr/>
              <p:nvPr/>
            </p:nvCxnSpPr>
            <p:spPr>
              <a:xfrm flipH="1">
                <a:off x="9652097" y="2410754"/>
                <a:ext cx="173692" cy="437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线箭头连接符 154"/>
              <p:cNvCxnSpPr/>
              <p:nvPr/>
            </p:nvCxnSpPr>
            <p:spPr>
              <a:xfrm>
                <a:off x="9534461" y="2964686"/>
                <a:ext cx="548372" cy="2825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线箭头连接符 155"/>
              <p:cNvCxnSpPr/>
              <p:nvPr/>
            </p:nvCxnSpPr>
            <p:spPr>
              <a:xfrm flipV="1">
                <a:off x="9536553" y="3247198"/>
                <a:ext cx="546280" cy="304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线箭头连接符 156"/>
              <p:cNvCxnSpPr/>
              <p:nvPr/>
            </p:nvCxnSpPr>
            <p:spPr>
              <a:xfrm flipV="1">
                <a:off x="9526161" y="3247198"/>
                <a:ext cx="556672" cy="8966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线箭头连接符 157"/>
              <p:cNvCxnSpPr/>
              <p:nvPr/>
            </p:nvCxnSpPr>
            <p:spPr>
              <a:xfrm flipV="1">
                <a:off x="9523309" y="3247198"/>
                <a:ext cx="559524" cy="14851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线箭头连接符 158"/>
              <p:cNvCxnSpPr/>
              <p:nvPr/>
            </p:nvCxnSpPr>
            <p:spPr>
              <a:xfrm>
                <a:off x="9534461" y="2964686"/>
                <a:ext cx="537980" cy="874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线箭头连接符 159"/>
              <p:cNvCxnSpPr/>
              <p:nvPr/>
            </p:nvCxnSpPr>
            <p:spPr>
              <a:xfrm>
                <a:off x="9536553" y="3551998"/>
                <a:ext cx="535888" cy="2870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线箭头连接符 160"/>
              <p:cNvCxnSpPr/>
              <p:nvPr/>
            </p:nvCxnSpPr>
            <p:spPr>
              <a:xfrm flipV="1">
                <a:off x="9526161" y="3839022"/>
                <a:ext cx="546280" cy="304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p:cNvCxnSpPr/>
              <p:nvPr/>
            </p:nvCxnSpPr>
            <p:spPr>
              <a:xfrm flipV="1">
                <a:off x="9523309" y="3839022"/>
                <a:ext cx="549132" cy="893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组 93"/>
            <p:cNvGrpSpPr/>
            <p:nvPr/>
          </p:nvGrpSpPr>
          <p:grpSpPr>
            <a:xfrm>
              <a:off x="10138075" y="3014056"/>
              <a:ext cx="504213" cy="997074"/>
              <a:chOff x="10138075" y="3014056"/>
              <a:chExt cx="504213" cy="997074"/>
            </a:xfrm>
          </p:grpSpPr>
          <mc:AlternateContent xmlns:mc="http://schemas.openxmlformats.org/markup-compatibility/2006">
            <mc:Choice xmlns:a14="http://schemas.microsoft.com/office/drawing/2010/main" Requires="a14">
              <p:sp>
                <p:nvSpPr>
                  <p:cNvPr id="95" name="矩形 94"/>
                  <p:cNvSpPr/>
                  <p:nvPr/>
                </p:nvSpPr>
                <p:spPr>
                  <a:xfrm>
                    <a:off x="10151448" y="3014056"/>
                    <a:ext cx="490840"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b="0" i="1" smtClean="0">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95" name="矩形 94"/>
                  <p:cNvSpPr>
                    <a:spLocks noRot="1" noChangeAspect="1" noMove="1" noResize="1" noEditPoints="1" noAdjustHandles="1" noChangeArrowheads="1" noChangeShapeType="1" noTextEdit="1"/>
                  </p:cNvSpPr>
                  <p:nvPr/>
                </p:nvSpPr>
                <p:spPr>
                  <a:xfrm>
                    <a:off x="10151448" y="3014056"/>
                    <a:ext cx="490840" cy="400110"/>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7" name="矩形 116"/>
                  <p:cNvSpPr/>
                  <p:nvPr/>
                </p:nvSpPr>
                <p:spPr>
                  <a:xfrm>
                    <a:off x="10138075" y="3611020"/>
                    <a:ext cx="496803"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b="0" i="1" smtClean="0">
                                  <a:latin typeface="Cambria Math" panose="02040503050406030204" pitchFamily="18" charset="0"/>
                                  <a:ea typeface="微软雅黑" panose="020B0503020204020204" charset="-122"/>
                                </a:rPr>
                                <m:t>𝑧</m:t>
                              </m:r>
                            </m:e>
                            <m:sub>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17" name="矩形 116"/>
                  <p:cNvSpPr>
                    <a:spLocks noRot="1" noChangeAspect="1" noMove="1" noResize="1" noEditPoints="1" noAdjustHandles="1" noChangeArrowheads="1" noChangeShapeType="1" noTextEdit="1"/>
                  </p:cNvSpPr>
                  <p:nvPr/>
                </p:nvSpPr>
                <p:spPr>
                  <a:xfrm>
                    <a:off x="10138075" y="3611020"/>
                    <a:ext cx="496803" cy="400110"/>
                  </a:xfrm>
                  <a:prstGeom prst="rect">
                    <a:avLst/>
                  </a:prstGeom>
                  <a:blipFill rotWithShape="1">
                    <a:blip r:embed="rId12"/>
                  </a:blipFill>
                </p:spPr>
                <p:txBody>
                  <a:bodyPr/>
                  <a:lstStyle/>
                  <a:p>
                    <a:r>
                      <a:rPr lang="zh-CN" altLang="en-US">
                        <a:noFill/>
                      </a:rPr>
                      <a:t> </a:t>
                    </a:r>
                  </a:p>
                </p:txBody>
              </p:sp>
            </mc:Fallback>
          </mc:AlternateContent>
        </p:grpSp>
      </p:grpSp>
      <p:grpSp>
        <p:nvGrpSpPr>
          <p:cNvPr id="14" name="组 13"/>
          <p:cNvGrpSpPr/>
          <p:nvPr/>
        </p:nvGrpSpPr>
        <p:grpSpPr>
          <a:xfrm>
            <a:off x="8847461" y="2284334"/>
            <a:ext cx="648485" cy="2280660"/>
            <a:chOff x="8847461" y="2555800"/>
            <a:chExt cx="648485" cy="2280660"/>
          </a:xfrm>
        </p:grpSpPr>
        <p:grpSp>
          <p:nvGrpSpPr>
            <p:cNvPr id="122" name="组 121"/>
            <p:cNvGrpSpPr/>
            <p:nvPr/>
          </p:nvGrpSpPr>
          <p:grpSpPr>
            <a:xfrm>
              <a:off x="8858011" y="2555800"/>
              <a:ext cx="526142" cy="2280660"/>
              <a:chOff x="8858011" y="2555800"/>
              <a:chExt cx="526142" cy="2280660"/>
            </a:xfrm>
          </p:grpSpPr>
          <p:sp>
            <p:nvSpPr>
              <p:cNvPr id="123" name="橢圓 17"/>
              <p:cNvSpPr/>
              <p:nvPr/>
            </p:nvSpPr>
            <p:spPr>
              <a:xfrm>
                <a:off x="8858011" y="4323488"/>
                <a:ext cx="512898" cy="512972"/>
              </a:xfrm>
              <a:prstGeom prst="ellipse">
                <a:avLst/>
              </a:prstGeom>
              <a:solidFill>
                <a:schemeClr val="accent2">
                  <a:lumMod val="60000"/>
                  <a:lumOff val="4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24" name="橢圓 17"/>
              <p:cNvSpPr/>
              <p:nvPr/>
            </p:nvSpPr>
            <p:spPr>
              <a:xfrm>
                <a:off x="8869163" y="2555800"/>
                <a:ext cx="512898" cy="512972"/>
              </a:xfrm>
              <a:prstGeom prst="ellipse">
                <a:avLst/>
              </a:prstGeom>
              <a:solidFill>
                <a:schemeClr val="accent2">
                  <a:lumMod val="60000"/>
                  <a:lumOff val="4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25" name="橢圓 18"/>
              <p:cNvSpPr/>
              <p:nvPr/>
            </p:nvSpPr>
            <p:spPr>
              <a:xfrm>
                <a:off x="8871255" y="3143112"/>
                <a:ext cx="512898" cy="512972"/>
              </a:xfrm>
              <a:prstGeom prst="ellipse">
                <a:avLst/>
              </a:prstGeom>
              <a:solidFill>
                <a:schemeClr val="accent2">
                  <a:lumMod val="60000"/>
                  <a:lumOff val="4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26" name="橢圓 19"/>
              <p:cNvSpPr/>
              <p:nvPr/>
            </p:nvSpPr>
            <p:spPr>
              <a:xfrm>
                <a:off x="8860863" y="3734936"/>
                <a:ext cx="512898" cy="512972"/>
              </a:xfrm>
              <a:prstGeom prst="ellipse">
                <a:avLst/>
              </a:prstGeom>
              <a:solidFill>
                <a:schemeClr val="accent2">
                  <a:lumMod val="60000"/>
                  <a:lumOff val="40000"/>
                </a:schemeClr>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grpSp>
        <mc:AlternateContent xmlns:mc="http://schemas.openxmlformats.org/markup-compatibility/2006">
          <mc:Choice xmlns:a14="http://schemas.microsoft.com/office/drawing/2010/main" Requires="a14">
            <p:sp>
              <p:nvSpPr>
                <p:cNvPr id="119" name="矩形 118"/>
                <p:cNvSpPr/>
                <p:nvPr/>
              </p:nvSpPr>
              <p:spPr>
                <a:xfrm>
                  <a:off x="8847461" y="2601729"/>
                  <a:ext cx="62517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2</m:t>
                            </m:r>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19" name="矩形 118"/>
                <p:cNvSpPr>
                  <a:spLocks noRot="1" noChangeAspect="1" noMove="1" noResize="1" noEditPoints="1" noAdjustHandles="1" noChangeArrowheads="1" noChangeShapeType="1" noTextEdit="1"/>
                </p:cNvSpPr>
                <p:nvPr/>
              </p:nvSpPr>
              <p:spPr>
                <a:xfrm>
                  <a:off x="8847461" y="2601729"/>
                  <a:ext cx="625171" cy="400110"/>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 name="矩形 119"/>
                <p:cNvSpPr/>
                <p:nvPr/>
              </p:nvSpPr>
              <p:spPr>
                <a:xfrm>
                  <a:off x="8847461" y="3189906"/>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2</m:t>
                            </m:r>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20" name="矩形 119"/>
                <p:cNvSpPr>
                  <a:spLocks noRot="1" noChangeAspect="1" noMove="1" noResize="1" noEditPoints="1" noAdjustHandles="1" noChangeArrowheads="1" noChangeShapeType="1" noTextEdit="1"/>
                </p:cNvSpPr>
                <p:nvPr/>
              </p:nvSpPr>
              <p:spPr>
                <a:xfrm>
                  <a:off x="8847461" y="3189906"/>
                  <a:ext cx="625171" cy="400110"/>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1" name="矩形 120"/>
                <p:cNvSpPr/>
                <p:nvPr/>
              </p:nvSpPr>
              <p:spPr>
                <a:xfrm>
                  <a:off x="8847461" y="3780780"/>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2</m:t>
                            </m:r>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21" name="矩形 120"/>
                <p:cNvSpPr>
                  <a:spLocks noRot="1" noChangeAspect="1" noMove="1" noResize="1" noEditPoints="1" noAdjustHandles="1" noChangeArrowheads="1" noChangeShapeType="1" noTextEdit="1"/>
                </p:cNvSpPr>
                <p:nvPr/>
              </p:nvSpPr>
              <p:spPr>
                <a:xfrm>
                  <a:off x="8847461" y="3780780"/>
                  <a:ext cx="625171" cy="400110"/>
                </a:xfrm>
                <a:prstGeom prst="rect">
                  <a:avLst/>
                </a:prstGeom>
                <a:blipFill rotWithShape="1">
                  <a:blip r:embed="rId1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4" name="矩形 133"/>
                <p:cNvSpPr/>
                <p:nvPr/>
              </p:nvSpPr>
              <p:spPr>
                <a:xfrm>
                  <a:off x="8870775" y="4364905"/>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2</m:t>
                            </m:r>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34" name="矩形 133"/>
                <p:cNvSpPr>
                  <a:spLocks noRot="1" noChangeAspect="1" noMove="1" noResize="1" noEditPoints="1" noAdjustHandles="1" noChangeArrowheads="1" noChangeShapeType="1" noTextEdit="1"/>
                </p:cNvSpPr>
                <p:nvPr/>
              </p:nvSpPr>
              <p:spPr>
                <a:xfrm>
                  <a:off x="8870775" y="4364905"/>
                  <a:ext cx="625171" cy="400110"/>
                </a:xfrm>
                <a:prstGeom prst="rect">
                  <a:avLst/>
                </a:prstGeom>
                <a:blipFill rotWithShape="1">
                  <a:blip r:embed="rId16"/>
                </a:blipFill>
              </p:spPr>
              <p:txBody>
                <a:bodyPr/>
                <a:lstStyle/>
                <a:p>
                  <a:r>
                    <a:rPr lang="zh-CN" altLang="en-US">
                      <a:noFill/>
                    </a:rPr>
                    <a:t> </a:t>
                  </a:r>
                </a:p>
              </p:txBody>
            </p:sp>
          </mc:Fallback>
        </mc:AlternateContent>
      </p:grpSp>
      <p:grpSp>
        <p:nvGrpSpPr>
          <p:cNvPr id="15" name="组 14"/>
          <p:cNvGrpSpPr/>
          <p:nvPr/>
        </p:nvGrpSpPr>
        <p:grpSpPr>
          <a:xfrm>
            <a:off x="8999861" y="2436734"/>
            <a:ext cx="648485" cy="2280660"/>
            <a:chOff x="8999861" y="2708200"/>
            <a:chExt cx="648485" cy="2280660"/>
          </a:xfrm>
        </p:grpSpPr>
        <p:grpSp>
          <p:nvGrpSpPr>
            <p:cNvPr id="127" name="组 126"/>
            <p:cNvGrpSpPr/>
            <p:nvPr/>
          </p:nvGrpSpPr>
          <p:grpSpPr>
            <a:xfrm>
              <a:off x="9010411" y="2708200"/>
              <a:ext cx="526142" cy="2280660"/>
              <a:chOff x="9010411" y="2708200"/>
              <a:chExt cx="526142" cy="2280660"/>
            </a:xfrm>
          </p:grpSpPr>
          <p:sp>
            <p:nvSpPr>
              <p:cNvPr id="128" name="橢圓 17"/>
              <p:cNvSpPr/>
              <p:nvPr/>
            </p:nvSpPr>
            <p:spPr>
              <a:xfrm>
                <a:off x="9010411" y="4475888"/>
                <a:ext cx="512898" cy="512972"/>
              </a:xfrm>
              <a:prstGeom prst="ellipse">
                <a:avLst/>
              </a:prstGeom>
              <a:solidFill>
                <a:srgbClr val="FFC000"/>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29" name="橢圓 17"/>
              <p:cNvSpPr/>
              <p:nvPr/>
            </p:nvSpPr>
            <p:spPr>
              <a:xfrm>
                <a:off x="9021563" y="2708200"/>
                <a:ext cx="512898" cy="512972"/>
              </a:xfrm>
              <a:prstGeom prst="ellipse">
                <a:avLst/>
              </a:prstGeom>
              <a:solidFill>
                <a:srgbClr val="FFC000"/>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30" name="橢圓 18"/>
              <p:cNvSpPr/>
              <p:nvPr/>
            </p:nvSpPr>
            <p:spPr>
              <a:xfrm>
                <a:off x="9023655" y="3295512"/>
                <a:ext cx="512898" cy="512972"/>
              </a:xfrm>
              <a:prstGeom prst="ellipse">
                <a:avLst/>
              </a:prstGeom>
              <a:solidFill>
                <a:srgbClr val="FFC000"/>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sp>
            <p:nvSpPr>
              <p:cNvPr id="131" name="橢圓 19"/>
              <p:cNvSpPr/>
              <p:nvPr/>
            </p:nvSpPr>
            <p:spPr>
              <a:xfrm>
                <a:off x="9013263" y="3887336"/>
                <a:ext cx="512898" cy="512972"/>
              </a:xfrm>
              <a:prstGeom prst="ellipse">
                <a:avLst/>
              </a:prstGeom>
              <a:solidFill>
                <a:srgbClr val="FFC000"/>
              </a:solidFill>
              <a:ln>
                <a:solidFill>
                  <a:schemeClr val="accent6">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latin typeface="微软雅黑" panose="020B0503020204020204" charset="-122"/>
                  <a:ea typeface="微软雅黑" panose="020B0503020204020204" charset="-122"/>
                </a:endParaRPr>
              </a:p>
            </p:txBody>
          </p:sp>
        </p:grpSp>
        <mc:AlternateContent xmlns:mc="http://schemas.openxmlformats.org/markup-compatibility/2006">
          <mc:Choice xmlns:a14="http://schemas.microsoft.com/office/drawing/2010/main" Requires="a14">
            <p:sp>
              <p:nvSpPr>
                <p:cNvPr id="143" name="矩形 142"/>
                <p:cNvSpPr/>
                <p:nvPr/>
              </p:nvSpPr>
              <p:spPr>
                <a:xfrm>
                  <a:off x="8999861" y="2754129"/>
                  <a:ext cx="62517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3</m:t>
                            </m:r>
                            <m:r>
                              <a:rPr lang="en-US" altLang="zh-TW" sz="2000" i="1">
                                <a:latin typeface="Cambria Math" panose="02040503050406030204" pitchFamily="18" charset="0"/>
                                <a:ea typeface="微软雅黑" panose="020B0503020204020204" charset="-122"/>
                              </a:rPr>
                              <m:t>1</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43" name="矩形 142"/>
                <p:cNvSpPr>
                  <a:spLocks noRot="1" noChangeAspect="1" noMove="1" noResize="1" noEditPoints="1" noAdjustHandles="1" noChangeArrowheads="1" noChangeShapeType="1" noTextEdit="1"/>
                </p:cNvSpPr>
                <p:nvPr/>
              </p:nvSpPr>
              <p:spPr>
                <a:xfrm>
                  <a:off x="8999861" y="2754129"/>
                  <a:ext cx="625171" cy="400110"/>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4" name="矩形 143"/>
                <p:cNvSpPr/>
                <p:nvPr/>
              </p:nvSpPr>
              <p:spPr>
                <a:xfrm>
                  <a:off x="8999861" y="3342306"/>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3</m:t>
                            </m:r>
                            <m:r>
                              <a:rPr lang="en-US" altLang="zh-TW" sz="2000" i="1">
                                <a:latin typeface="Cambria Math" panose="02040503050406030204" pitchFamily="18" charset="0"/>
                                <a:ea typeface="微软雅黑" panose="020B0503020204020204" charset="-122"/>
                              </a:rPr>
                              <m:t>2</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44" name="矩形 143"/>
                <p:cNvSpPr>
                  <a:spLocks noRot="1" noChangeAspect="1" noMove="1" noResize="1" noEditPoints="1" noAdjustHandles="1" noChangeArrowheads="1" noChangeShapeType="1" noTextEdit="1"/>
                </p:cNvSpPr>
                <p:nvPr/>
              </p:nvSpPr>
              <p:spPr>
                <a:xfrm>
                  <a:off x="8999861" y="3342306"/>
                  <a:ext cx="625171" cy="400110"/>
                </a:xfrm>
                <a:prstGeom prst="rect">
                  <a:avLst/>
                </a:prstGeom>
                <a:blipFill rotWithShape="1">
                  <a:blip r:embed="rId1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5" name="矩形 144"/>
                <p:cNvSpPr/>
                <p:nvPr/>
              </p:nvSpPr>
              <p:spPr>
                <a:xfrm>
                  <a:off x="8999861" y="3933180"/>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3</m:t>
                            </m:r>
                            <m:r>
                              <a:rPr lang="en-US" altLang="zh-TW" sz="2000" b="0" i="1" smtClean="0">
                                <a:latin typeface="Cambria Math" panose="02040503050406030204" pitchFamily="18" charset="0"/>
                                <a:ea typeface="微软雅黑" panose="020B0503020204020204" charset="-122"/>
                              </a:rPr>
                              <m:t>3</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45" name="矩形 144"/>
                <p:cNvSpPr>
                  <a:spLocks noRot="1" noChangeAspect="1" noMove="1" noResize="1" noEditPoints="1" noAdjustHandles="1" noChangeArrowheads="1" noChangeShapeType="1" noTextEdit="1"/>
                </p:cNvSpPr>
                <p:nvPr/>
              </p:nvSpPr>
              <p:spPr>
                <a:xfrm>
                  <a:off x="8999861" y="3933180"/>
                  <a:ext cx="625171" cy="400110"/>
                </a:xfrm>
                <a:prstGeom prst="rect">
                  <a:avLst/>
                </a:prstGeom>
                <a:blipFill rotWithShape="1">
                  <a:blip r:embed="rId1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6" name="矩形 145"/>
                <p:cNvSpPr/>
                <p:nvPr/>
              </p:nvSpPr>
              <p:spPr>
                <a:xfrm>
                  <a:off x="9023175" y="4517305"/>
                  <a:ext cx="625171" cy="400110"/>
                </a:xfrm>
                <a:prstGeom prst="rect">
                  <a:avLst/>
                </a:prstGeom>
              </p:spPr>
              <p:txBody>
                <a:bodyPr wrap="none">
                  <a:spAutoFit/>
                </a:bodyPr>
                <a:lstStyle/>
                <a:p>
                  <a:pPr algn="ctr"/>
                  <a14:m>
                    <m:oMathPara xmlns:m="http://schemas.openxmlformats.org/officeDocument/2006/math">
                      <m:oMathParaPr>
                        <m:jc m:val="center"/>
                      </m:oMathParaPr>
                      <m:oMath xmlns:m="http://schemas.openxmlformats.org/officeDocument/2006/math">
                        <m:sSub>
                          <m:sSubPr>
                            <m:ctrlPr>
                              <a:rPr lang="en-US" altLang="zh-TW" sz="2000" i="1" smtClean="0">
                                <a:latin typeface="Cambria Math" panose="02040503050406030204" pitchFamily="18" charset="0"/>
                                <a:ea typeface="微软雅黑" panose="020B0503020204020204" charset="-122"/>
                              </a:rPr>
                            </m:ctrlPr>
                          </m:sSubPr>
                          <m:e>
                            <m:r>
                              <a:rPr lang="en-US" altLang="zh-TW" sz="2000" i="1">
                                <a:latin typeface="Cambria Math" panose="02040503050406030204" pitchFamily="18" charset="0"/>
                                <a:ea typeface="微软雅黑" panose="020B0503020204020204" charset="-122"/>
                              </a:rPr>
                              <m:t>𝑦</m:t>
                            </m:r>
                          </m:e>
                          <m:sub>
                            <m:r>
                              <a:rPr lang="en-US" altLang="zh-CN" sz="2000" b="0" i="1" smtClean="0">
                                <a:latin typeface="Cambria Math" panose="02040503050406030204" pitchFamily="18" charset="0"/>
                                <a:ea typeface="微软雅黑" panose="020B0503020204020204" charset="-122"/>
                              </a:rPr>
                              <m:t>3</m:t>
                            </m:r>
                            <m:r>
                              <a:rPr lang="en-US" altLang="zh-TW" sz="2000" b="0" i="1" smtClean="0">
                                <a:latin typeface="Cambria Math" panose="02040503050406030204" pitchFamily="18" charset="0"/>
                                <a:ea typeface="微软雅黑" panose="020B0503020204020204" charset="-122"/>
                              </a:rPr>
                              <m:t>4</m:t>
                            </m:r>
                          </m:sub>
                        </m:sSub>
                      </m:oMath>
                    </m:oMathPara>
                  </a14:m>
                  <a:endParaRPr lang="zh-TW" altLang="en-US" sz="2000" dirty="0">
                    <a:latin typeface="微软雅黑" panose="020B0503020204020204" charset="-122"/>
                    <a:ea typeface="微软雅黑" panose="020B0503020204020204" charset="-122"/>
                  </a:endParaRPr>
                </a:p>
              </p:txBody>
            </p:sp>
          </mc:Choice>
          <mc:Fallback>
            <p:sp>
              <p:nvSpPr>
                <p:cNvPr id="146" name="矩形 145"/>
                <p:cNvSpPr>
                  <a:spLocks noRot="1" noChangeAspect="1" noMove="1" noResize="1" noEditPoints="1" noAdjustHandles="1" noChangeArrowheads="1" noChangeShapeType="1" noTextEdit="1"/>
                </p:cNvSpPr>
                <p:nvPr/>
              </p:nvSpPr>
              <p:spPr>
                <a:xfrm>
                  <a:off x="9023175" y="4517305"/>
                  <a:ext cx="625171" cy="400110"/>
                </a:xfrm>
                <a:prstGeom prst="rect">
                  <a:avLst/>
                </a:prstGeom>
                <a:blipFill rotWithShape="1">
                  <a:blip r:embed="rId20"/>
                </a:blipFill>
              </p:spPr>
              <p:txBody>
                <a:bodyPr/>
                <a:lstStyle/>
                <a:p>
                  <a:r>
                    <a:rPr lang="zh-CN" altLang="en-US">
                      <a:noFill/>
                    </a:rPr>
                    <a:t> </a:t>
                  </a:r>
                </a:p>
              </p:txBody>
            </p:sp>
          </mc:Fallback>
        </mc:AlternateContent>
      </p:grpSp>
      <p:sp>
        <p:nvSpPr>
          <p:cNvPr id="118" name="矩形 117"/>
          <p:cNvSpPr/>
          <p:nvPr/>
        </p:nvSpPr>
        <p:spPr>
          <a:xfrm>
            <a:off x="900469" y="5004262"/>
            <a:ext cx="5616602" cy="1337945"/>
          </a:xfrm>
          <a:prstGeom prst="rect">
            <a:avLst/>
          </a:prstGeom>
          <a:solidFill>
            <a:srgbClr val="FFC000"/>
          </a:solidFill>
        </p:spPr>
        <p:txBody>
          <a:bodyPr wrap="square">
            <a:spAutoFit/>
          </a:bodyPr>
          <a:lstStyle/>
          <a:p>
            <a:pPr>
              <a:lnSpc>
                <a:spcPct val="150000"/>
              </a:lnSpc>
            </a:pPr>
            <a:r>
              <a:rPr lang="zh-CN" altLang="en-US" dirty="0">
                <a:latin typeface="微软雅黑" panose="020B0503020204020204" charset="-122"/>
                <a:ea typeface="微软雅黑" panose="020B0503020204020204" charset="-122"/>
              </a:rPr>
              <a:t>对于如上</a:t>
            </a:r>
            <a:r>
              <a:rPr lang="en-US" altLang="zh-CN" dirty="0">
                <a:latin typeface="微软雅黑" panose="020B0503020204020204" charset="-122"/>
                <a:ea typeface="微软雅黑" panose="020B0503020204020204" charset="-122"/>
              </a:rPr>
              <a:t>size</a:t>
            </a:r>
            <a:r>
              <a:rPr lang="zh-CN" altLang="en-US" dirty="0">
                <a:latin typeface="微软雅黑" panose="020B0503020204020204" charset="-122"/>
                <a:ea typeface="微软雅黑" panose="020B0503020204020204" charset="-122"/>
              </a:rPr>
              <a:t>为</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的</a:t>
            </a:r>
            <a:r>
              <a:rPr lang="en-US" altLang="zh-CN" dirty="0">
                <a:latin typeface="微软雅黑" panose="020B0503020204020204" charset="-122"/>
                <a:ea typeface="微软雅黑" panose="020B0503020204020204" charset="-122"/>
              </a:rPr>
              <a:t>image</a:t>
            </a:r>
            <a:r>
              <a:rPr lang="zh-CN" altLang="en-US" dirty="0">
                <a:latin typeface="微软雅黑" panose="020B0503020204020204" charset="-122"/>
                <a:ea typeface="微软雅黑" panose="020B0503020204020204" charset="-122"/>
              </a:rPr>
              <a:t>，如需提取</a:t>
            </a:r>
            <a:r>
              <a:rPr lang="en-US" altLang="zh-CN" dirty="0">
                <a:latin typeface="微软雅黑" panose="020B0503020204020204" charset="-122"/>
                <a:ea typeface="微软雅黑" panose="020B0503020204020204" charset="-122"/>
              </a:rPr>
              <a:t>100</a:t>
            </a:r>
            <a:r>
              <a:rPr lang="zh-CN" altLang="en-US" dirty="0">
                <a:latin typeface="微软雅黑" panose="020B0503020204020204" charset="-122"/>
                <a:ea typeface="微软雅黑" panose="020B0503020204020204" charset="-122"/>
              </a:rPr>
              <a:t>个特征，卷积层需要</a:t>
            </a:r>
            <a:r>
              <a:rPr lang="en-US" altLang="zh-CN" dirty="0">
                <a:latin typeface="微软雅黑" panose="020B0503020204020204" charset="-122"/>
                <a:ea typeface="微软雅黑" panose="020B0503020204020204" charset="-122"/>
              </a:rPr>
              <a:t>100</a:t>
            </a:r>
            <a:r>
              <a:rPr lang="zh-CN" altLang="en-US" dirty="0">
                <a:latin typeface="微软雅黑" panose="020B0503020204020204" charset="-122"/>
                <a:ea typeface="微软雅黑" panose="020B0503020204020204" charset="-122"/>
              </a:rPr>
              <a:t>个卷积核，假设卷积核大小为</a:t>
            </a:r>
            <a:r>
              <a:rPr lang="en-US" altLang="zh-CN" dirty="0">
                <a:latin typeface="微软雅黑" panose="020B0503020204020204" charset="-122"/>
                <a:ea typeface="微软雅黑" panose="020B0503020204020204" charset="-122"/>
              </a:rPr>
              <a:t>4</a:t>
            </a:r>
            <a:r>
              <a:rPr lang="zh-CN" altLang="en-US" dirty="0">
                <a:latin typeface="微软雅黑" panose="020B0503020204020204" charset="-122"/>
                <a:ea typeface="微软雅黑" panose="020B0503020204020204" charset="-122"/>
              </a:rPr>
              <a:t>，则共需</a:t>
            </a:r>
            <a:r>
              <a:rPr lang="en-US" altLang="zh-CN" dirty="0">
                <a:solidFill>
                  <a:srgbClr val="FF0000"/>
                </a:solidFill>
                <a:latin typeface="微软雅黑" panose="020B0503020204020204" charset="-122"/>
                <a:ea typeface="微软雅黑" panose="020B0503020204020204" charset="-122"/>
              </a:rPr>
              <a:t>4</a:t>
            </a:r>
            <a:r>
              <a:rPr lang="zh-CN" altLang="en-US" dirty="0">
                <a:solidFill>
                  <a:srgbClr val="FF0000"/>
                </a:solidFill>
                <a:latin typeface="微软雅黑" panose="020B0503020204020204" charset="-122"/>
                <a:ea typeface="微软雅黑" panose="020B0503020204020204" charset="-122"/>
              </a:rPr>
              <a:t>*</a:t>
            </a:r>
            <a:r>
              <a:rPr lang="en-US" altLang="zh-CN" dirty="0">
                <a:solidFill>
                  <a:srgbClr val="FF0000"/>
                </a:solidFill>
                <a:latin typeface="微软雅黑" panose="020B0503020204020204" charset="-122"/>
                <a:ea typeface="微软雅黑" panose="020B0503020204020204" charset="-122"/>
              </a:rPr>
              <a:t>100</a:t>
            </a:r>
            <a:r>
              <a:rPr lang="zh-CN" altLang="en-US" dirty="0">
                <a:latin typeface="微软雅黑" panose="020B0503020204020204" charset="-122"/>
                <a:ea typeface="微软雅黑" panose="020B0503020204020204" charset="-122"/>
              </a:rPr>
              <a:t>个参数。</a:t>
            </a:r>
            <a:endParaRPr lang="en-US" altLang="zh-CN" dirty="0">
              <a:latin typeface="微软雅黑" panose="020B0503020204020204" charset="-122"/>
              <a:ea typeface="微软雅黑" panose="020B0503020204020204" charset="-122"/>
            </a:endParaRPr>
          </a:p>
        </p:txBody>
      </p:sp>
      <p:sp>
        <p:nvSpPr>
          <p:cNvPr id="136" name="文字方塊 55"/>
          <p:cNvSpPr txBox="1"/>
          <p:nvPr/>
        </p:nvSpPr>
        <p:spPr>
          <a:xfrm>
            <a:off x="4174853" y="1977802"/>
            <a:ext cx="3028297"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3</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feature</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maps</a:t>
            </a:r>
            <a:endParaRPr lang="zh-TW" altLang="en-US" sz="2000" dirty="0">
              <a:solidFill>
                <a:srgbClr val="FF0000"/>
              </a:solidFill>
              <a:latin typeface="微软雅黑" panose="020B0503020204020204" charset="-122"/>
              <a:ea typeface="微软雅黑" panose="020B0503020204020204" charset="-122"/>
            </a:endParaRPr>
          </a:p>
        </p:txBody>
      </p:sp>
      <p:sp>
        <p:nvSpPr>
          <p:cNvPr id="137" name="文字方塊 55"/>
          <p:cNvSpPr txBox="1"/>
          <p:nvPr/>
        </p:nvSpPr>
        <p:spPr>
          <a:xfrm>
            <a:off x="315087" y="2818661"/>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138" name="文字方塊 55"/>
          <p:cNvSpPr txBox="1"/>
          <p:nvPr/>
        </p:nvSpPr>
        <p:spPr>
          <a:xfrm>
            <a:off x="7734933" y="4744903"/>
            <a:ext cx="3028297" cy="398780"/>
          </a:xfrm>
          <a:prstGeom prst="rect">
            <a:avLst/>
          </a:prstGeom>
          <a:noFill/>
        </p:spPr>
        <p:txBody>
          <a:bodyPr wrap="square" rtlCol="0">
            <a:spAutoFit/>
          </a:bodyPr>
          <a:lstStyle/>
          <a:p>
            <a:pPr algn="ct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3</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f</a:t>
            </a:r>
            <a:r>
              <a:rPr lang="en-US" altLang="zh-TW" sz="2000" dirty="0">
                <a:solidFill>
                  <a:srgbClr val="FF0000"/>
                </a:solidFill>
                <a:latin typeface="微软雅黑" panose="020B0503020204020204" charset="-122"/>
                <a:ea typeface="微软雅黑" panose="020B0503020204020204" charset="-122"/>
              </a:rPr>
              <a:t>eature </a:t>
            </a:r>
            <a:r>
              <a:rPr lang="en-US" altLang="zh-CN" sz="2000" dirty="0">
                <a:solidFill>
                  <a:srgbClr val="FF0000"/>
                </a:solidFill>
                <a:latin typeface="微软雅黑" panose="020B0503020204020204" charset="-122"/>
                <a:ea typeface="微软雅黑" panose="020B0503020204020204" charset="-122"/>
              </a:rPr>
              <a:t>m</a:t>
            </a:r>
            <a:r>
              <a:rPr lang="en-US" altLang="zh-TW" sz="2000" dirty="0">
                <a:solidFill>
                  <a:srgbClr val="FF0000"/>
                </a:solidFill>
                <a:latin typeface="微软雅黑" panose="020B0503020204020204" charset="-122"/>
                <a:ea typeface="微软雅黑" panose="020B0503020204020204" charset="-122"/>
              </a:rPr>
              <a:t>ap</a:t>
            </a:r>
            <a:r>
              <a:rPr lang="en-US" altLang="zh-CN" sz="2000" dirty="0">
                <a:solidFill>
                  <a:srgbClr val="FF0000"/>
                </a:solidFill>
                <a:latin typeface="微软雅黑" panose="020B0503020204020204" charset="-122"/>
                <a:ea typeface="微软雅黑" panose="020B0503020204020204" charset="-122"/>
              </a:rPr>
              <a:t>s</a:t>
            </a:r>
            <a:endParaRPr lang="zh-TW" altLang="en-US" sz="2000" dirty="0">
              <a:solidFill>
                <a:srgbClr val="FF0000"/>
              </a:solidFill>
              <a:latin typeface="微软雅黑" panose="020B0503020204020204" charset="-122"/>
              <a:ea typeface="微软雅黑" panose="020B0503020204020204" charset="-122"/>
            </a:endParaRPr>
          </a:p>
        </p:txBody>
      </p:sp>
      <p:sp>
        <p:nvSpPr>
          <p:cNvPr id="139" name="文字方塊 55"/>
          <p:cNvSpPr txBox="1"/>
          <p:nvPr/>
        </p:nvSpPr>
        <p:spPr>
          <a:xfrm>
            <a:off x="5707528" y="6185448"/>
            <a:ext cx="3437466"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nput </a:t>
            </a:r>
            <a:r>
              <a:rPr lang="en-US" altLang="zh-CN" sz="2000" dirty="0">
                <a:latin typeface="微软雅黑" panose="020B0503020204020204" charset="-122"/>
                <a:ea typeface="微软雅黑" panose="020B0503020204020204" charset="-122"/>
              </a:rPr>
              <a:t>i</a:t>
            </a:r>
            <a:r>
              <a:rPr lang="en-US" altLang="zh-TW" sz="2000" dirty="0">
                <a:latin typeface="微软雅黑" panose="020B0503020204020204" charset="-122"/>
                <a:ea typeface="微软雅黑" panose="020B0503020204020204" charset="-122"/>
              </a:rPr>
              <a:t>mage</a:t>
            </a:r>
            <a:endParaRPr lang="zh-TW" altLang="en-US" sz="2000" dirty="0">
              <a:latin typeface="微软雅黑" panose="020B0503020204020204" charset="-122"/>
              <a:ea typeface="微软雅黑" panose="020B0503020204020204" charset="-122"/>
            </a:endParaRPr>
          </a:p>
        </p:txBody>
      </p:sp>
      <p:sp>
        <p:nvSpPr>
          <p:cNvPr id="140" name="文字方塊 55"/>
          <p:cNvSpPr txBox="1"/>
          <p:nvPr/>
        </p:nvSpPr>
        <p:spPr>
          <a:xfrm>
            <a:off x="9543601" y="3987071"/>
            <a:ext cx="1614679" cy="398780"/>
          </a:xfrm>
          <a:prstGeom prst="rect">
            <a:avLst/>
          </a:prstGeom>
          <a:noFill/>
        </p:spPr>
        <p:txBody>
          <a:bodyPr wrap="square" rtlCol="0">
            <a:spAutoFit/>
          </a:bodyPr>
          <a:lstStyle/>
          <a:p>
            <a:pPr algn="ctr"/>
            <a:r>
              <a:rPr lang="en-US" altLang="zh-CN" sz="2000" dirty="0">
                <a:latin typeface="微软雅黑" panose="020B0503020204020204" charset="-122"/>
                <a:ea typeface="微软雅黑" panose="020B0503020204020204" charset="-122"/>
              </a:rPr>
              <a:t>output</a:t>
            </a:r>
            <a:endParaRPr lang="zh-TW" altLang="en-US" sz="2000" dirty="0">
              <a:latin typeface="微软雅黑" panose="020B0503020204020204" charset="-122"/>
              <a:ea typeface="微软雅黑" panose="020B0503020204020204" charset="-122"/>
            </a:endParaRPr>
          </a:p>
        </p:txBody>
      </p:sp>
      <p:sp>
        <p:nvSpPr>
          <p:cNvPr id="133" name="圆角矩形标注 132"/>
          <p:cNvSpPr/>
          <p:nvPr/>
        </p:nvSpPr>
        <p:spPr>
          <a:xfrm>
            <a:off x="7951707" y="514586"/>
            <a:ext cx="1350002" cy="520628"/>
          </a:xfrm>
          <a:prstGeom prst="wedgeRoundRectCallout">
            <a:avLst>
              <a:gd name="adj1" fmla="val -37993"/>
              <a:gd name="adj2" fmla="val 127274"/>
              <a:gd name="adj3" fmla="val 16667"/>
            </a:avLst>
          </a:prstGeom>
          <a:solidFill>
            <a:srgbClr val="92D050"/>
          </a:solidFill>
          <a:ln>
            <a:solidFill>
              <a:srgbClr val="5175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微软雅黑" panose="020B0503020204020204" charset="-122"/>
                <a:ea typeface="微软雅黑" panose="020B0503020204020204" charset="-122"/>
              </a:rPr>
              <a:t>局部连接</a:t>
            </a:r>
            <a:endParaRPr lang="zh-CN" altLang="en-US" sz="2000" dirty="0">
              <a:solidFill>
                <a:schemeClr val="bg1"/>
              </a:solidFill>
              <a:latin typeface="微软雅黑" panose="020B0503020204020204" charset="-122"/>
              <a:ea typeface="微软雅黑" panose="020B0503020204020204" charset="-122"/>
            </a:endParaRPr>
          </a:p>
        </p:txBody>
      </p:sp>
      <p:sp>
        <p:nvSpPr>
          <p:cNvPr id="142" name="文字方塊 55"/>
          <p:cNvSpPr txBox="1"/>
          <p:nvPr/>
        </p:nvSpPr>
        <p:spPr>
          <a:xfrm>
            <a:off x="3079026" y="1976233"/>
            <a:ext cx="1404541" cy="398780"/>
          </a:xfrm>
          <a:prstGeom prst="rect">
            <a:avLst/>
          </a:prstGeom>
          <a:noFill/>
        </p:spPr>
        <p:txBody>
          <a:bodyPr wrap="square" rtlCol="0">
            <a:spAutoFit/>
          </a:bodyPr>
          <a:lstStyle/>
          <a:p>
            <a:pPr algn="ct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3</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k</a:t>
            </a:r>
            <a:r>
              <a:rPr lang="en-US" altLang="zh-TW" sz="2000" dirty="0">
                <a:solidFill>
                  <a:srgbClr val="FF0000"/>
                </a:solidFill>
                <a:latin typeface="微软雅黑" panose="020B0503020204020204" charset="-122"/>
                <a:ea typeface="微软雅黑" panose="020B0503020204020204" charset="-122"/>
              </a:rPr>
              <a:t>ernel</a:t>
            </a:r>
            <a:r>
              <a:rPr lang="en-US" altLang="zh-CN" sz="2000" dirty="0">
                <a:solidFill>
                  <a:srgbClr val="FF0000"/>
                </a:solidFill>
                <a:latin typeface="微软雅黑" panose="020B0503020204020204" charset="-122"/>
                <a:ea typeface="微软雅黑" panose="020B0503020204020204" charset="-122"/>
              </a:rPr>
              <a:t>s</a:t>
            </a:r>
            <a:endParaRPr lang="zh-TW" altLang="en-US" sz="2000"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34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7" name="表格 6"/>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68" name="表格 167"/>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34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mc:Choice>
        <mc:Fallback xmlns="">
          <p:graphicFrame>
            <p:nvGraphicFramePr>
              <p:cNvPr id="168" name="表格 167"/>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sp>
        <p:nvSpPr>
          <p:cNvPr id="2" name="矩形 1"/>
          <p:cNvSpPr/>
          <p:nvPr/>
        </p:nvSpPr>
        <p:spPr>
          <a:xfrm>
            <a:off x="1543846" y="367001"/>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370472" y="1421937"/>
            <a:ext cx="3055448"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多通道卷积</a:t>
            </a:r>
            <a:endParaRPr lang="en-US" altLang="zh-CN" sz="2400" b="1" dirty="0">
              <a:solidFill>
                <a:srgbClr val="CC0099"/>
              </a:solidFill>
              <a:latin typeface="微软雅黑" panose="020B0503020204020204" charset="-122"/>
              <a:ea typeface="微软雅黑" panose="020B0503020204020204" charset="-122"/>
            </a:endParaRPr>
          </a:p>
        </p:txBody>
      </p:sp>
      <p:sp>
        <p:nvSpPr>
          <p:cNvPr id="5" name="文本框 4"/>
          <p:cNvSpPr txBox="1"/>
          <p:nvPr/>
        </p:nvSpPr>
        <p:spPr>
          <a:xfrm>
            <a:off x="4241266" y="3580936"/>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81" name="文本框 80"/>
          <p:cNvSpPr txBox="1"/>
          <p:nvPr/>
        </p:nvSpPr>
        <p:spPr>
          <a:xfrm>
            <a:off x="7019672" y="3480841"/>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a:solidFill>
                                          <a:schemeClr val="tx1"/>
                                        </a:solidFill>
                                        <a:latin typeface="Cambria Math" panose="02040503050406030204" pitchFamily="18" charset="0"/>
                                      </a:rPr>
                                      <m:t>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smtClean="0">
                                        <a:solidFill>
                                          <a:schemeClr val="tx1"/>
                                        </a:solidFill>
                                        <a:latin typeface="Cambria Math" panose="02040503050406030204" pitchFamily="18" charset="0"/>
                                      </a:rPr>
                                      <m:t>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smtClean="0">
                                        <a:solidFill>
                                          <a:schemeClr val="tx1"/>
                                        </a:solidFill>
                                        <a:latin typeface="Cambria Math" panose="02040503050406030204" pitchFamily="18" charset="0"/>
                                      </a:rPr>
                                      <m:t>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ℎ</m:t>
                                    </m:r>
                                  </m:e>
                                  <m:sub>
                                    <m:r>
                                      <a:rPr lang="en-US" altLang="zh-CN" sz="1200" b="0" i="1" kern="1200" smtClean="0">
                                        <a:solidFill>
                                          <a:schemeClr val="tx1"/>
                                        </a:solidFill>
                                        <a:latin typeface="Cambria Math" panose="02040503050406030204" pitchFamily="18" charset="0"/>
                                        <a:ea typeface="+mn-ea"/>
                                        <a:cs typeface="+mn-cs"/>
                                      </a:rPr>
                                      <m:t>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sp>
        <p:nvSpPr>
          <p:cNvPr id="88" name="文本框 87"/>
          <p:cNvSpPr txBox="1"/>
          <p:nvPr/>
        </p:nvSpPr>
        <p:spPr>
          <a:xfrm>
            <a:off x="585227" y="6159281"/>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7" name="文字方塊 55"/>
          <p:cNvSpPr txBox="1"/>
          <p:nvPr/>
        </p:nvSpPr>
        <p:spPr>
          <a:xfrm>
            <a:off x="4954313" y="2928331"/>
            <a:ext cx="1283151" cy="398780"/>
          </a:xfrm>
          <a:prstGeom prst="rect">
            <a:avLst/>
          </a:prstGeom>
          <a:noFill/>
        </p:spPr>
        <p:txBody>
          <a:bodyPr wrap="square" rtlCol="0">
            <a:spAutoFit/>
          </a:bodyPr>
          <a:lstStyle/>
          <a:p>
            <a:pPr algn="ct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k</a:t>
            </a:r>
            <a:r>
              <a:rPr lang="en-US" altLang="zh-TW" sz="2000" dirty="0">
                <a:solidFill>
                  <a:srgbClr val="FF0000"/>
                </a:solidFill>
                <a:latin typeface="微软雅黑" panose="020B0503020204020204" charset="-122"/>
                <a:ea typeface="微软雅黑" panose="020B0503020204020204" charset="-122"/>
              </a:rPr>
              <a:t>ernel</a:t>
            </a:r>
            <a:endParaRPr lang="zh-TW" altLang="en-US" sz="2000" dirty="0">
              <a:solidFill>
                <a:srgbClr val="FF0000"/>
              </a:solidFill>
              <a:latin typeface="微软雅黑" panose="020B0503020204020204" charset="-122"/>
              <a:ea typeface="微软雅黑" panose="020B0503020204020204" charset="-122"/>
            </a:endParaRPr>
          </a:p>
        </p:txBody>
      </p:sp>
      <p:sp>
        <p:nvSpPr>
          <p:cNvPr id="138" name="文字方塊 55"/>
          <p:cNvSpPr txBox="1"/>
          <p:nvPr/>
        </p:nvSpPr>
        <p:spPr>
          <a:xfrm>
            <a:off x="7004010" y="2914454"/>
            <a:ext cx="3028297"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feature</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map</a:t>
            </a:r>
            <a:endParaRPr lang="zh-TW" altLang="en-US" sz="2000" dirty="0">
              <a:solidFill>
                <a:srgbClr val="FF0000"/>
              </a:solidFill>
              <a:latin typeface="微软雅黑" panose="020B0503020204020204" charset="-122"/>
              <a:ea typeface="微软雅黑" panose="020B0503020204020204" charset="-122"/>
            </a:endParaRPr>
          </a:p>
        </p:txBody>
      </p:sp>
      <p:sp>
        <p:nvSpPr>
          <p:cNvPr id="139" name="文字方塊 55"/>
          <p:cNvSpPr txBox="1"/>
          <p:nvPr/>
        </p:nvSpPr>
        <p:spPr>
          <a:xfrm>
            <a:off x="1138461" y="2764651"/>
            <a:ext cx="3437466"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maps</a:t>
            </a:r>
            <a:endParaRPr lang="zh-TW" altLang="en-US" sz="2000" dirty="0">
              <a:latin typeface="微软雅黑" panose="020B0503020204020204" charset="-122"/>
              <a:ea typeface="微软雅黑" panose="020B0503020204020204" charset="-122"/>
            </a:endParaRPr>
          </a:p>
        </p:txBody>
      </p:sp>
      <mc:AlternateContent xmlns:mc="http://schemas.openxmlformats.org/markup-compatibility/2006" xmlns:a14="http://schemas.microsoft.com/office/drawing/2010/main">
        <mc:Choice Requires="a14">
          <p:graphicFrame>
            <p:nvGraphicFramePr>
              <p:cNvPr id="163" name="表格 162"/>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m:t>
                                    </m:r>
                                    <m:r>
                                      <a:rPr lang="en-US" altLang="zh-CN" sz="1200" b="0" i="1">
                                        <a:solidFill>
                                          <a:schemeClr val="tx1"/>
                                        </a:solidFill>
                                        <a:latin typeface="Cambria Math" panose="02040503050406030204" pitchFamily="18" charset="0"/>
                                      </a:rPr>
                                      <m:t>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24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163" name="表格 162"/>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bl>
              </a:graphicData>
            </a:graphic>
          </p:graphicFrame>
        </mc:Fallback>
      </mc:AlternateContent>
      <p:sp>
        <p:nvSpPr>
          <p:cNvPr id="9" name="文本框 8"/>
          <p:cNvSpPr txBox="1"/>
          <p:nvPr/>
        </p:nvSpPr>
        <p:spPr>
          <a:xfrm>
            <a:off x="1766276" y="4713241"/>
            <a:ext cx="2704123" cy="1476375"/>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假设上一个卷积层已得到</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3X3</a:t>
            </a:r>
            <a:r>
              <a:rPr kumimoji="1" lang="zh-CN" altLang="en-US" dirty="0">
                <a:latin typeface="微软雅黑" panose="020B0503020204020204" charset="-122"/>
                <a:ea typeface="微软雅黑" panose="020B0503020204020204" charset="-122"/>
                <a:cs typeface="微软雅黑" panose="020B0503020204020204" charset="-122"/>
              </a:rPr>
              <a:t>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maps,</a:t>
            </a:r>
            <a:r>
              <a:rPr kumimoji="1" lang="zh-CN" altLang="en-US" dirty="0">
                <a:latin typeface="微软雅黑" panose="020B0503020204020204" charset="-122"/>
                <a:ea typeface="微软雅黑" panose="020B0503020204020204" charset="-122"/>
                <a:cs typeface="微软雅黑" panose="020B0503020204020204" charset="-122"/>
              </a:rPr>
              <a:t> 可表示为具有三个通道的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a:t>
            </a:r>
            <a:r>
              <a:rPr kumimoji="1" lang="zh-CN" altLang="en-US" dirty="0">
                <a:latin typeface="微软雅黑" panose="020B0503020204020204" charset="-122"/>
                <a:ea typeface="微软雅黑" panose="020B0503020204020204" charset="-122"/>
                <a:cs typeface="微软雅黑" panose="020B0503020204020204" charset="-122"/>
              </a:rPr>
              <a:t>，大小为</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3X3X3</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66" name="文本框 165"/>
          <p:cNvSpPr txBox="1"/>
          <p:nvPr/>
        </p:nvSpPr>
        <p:spPr>
          <a:xfrm>
            <a:off x="4774219" y="4713241"/>
            <a:ext cx="2164840" cy="1198880"/>
          </a:xfrm>
          <a:prstGeom prst="rect">
            <a:avLst/>
          </a:prstGeom>
          <a:noFill/>
        </p:spPr>
        <p:txBody>
          <a:bodyPr wrap="square" rtlCol="0">
            <a:spAutoFit/>
          </a:bodyPr>
          <a:lstStyle/>
          <a:p>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的卷积核，可表示为具有三个通道卷积核立方体，大小为</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3X2X2</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67" name="文本框 166"/>
          <p:cNvSpPr txBox="1"/>
          <p:nvPr/>
        </p:nvSpPr>
        <p:spPr>
          <a:xfrm>
            <a:off x="7670965" y="4713241"/>
            <a:ext cx="2164840"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生成一个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大小的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a:t>
            </a:r>
            <a:endParaRPr kumimoji="1" lang="en-US" altLang="zh-CN" dirty="0">
              <a:latin typeface="微软雅黑" panose="020B0503020204020204" charset="-122"/>
              <a:ea typeface="微软雅黑" panose="020B0503020204020204" charset="-122"/>
              <a:cs typeface="微软雅黑" panose="020B0503020204020204" charset="-122"/>
            </a:endParaRPr>
          </a:p>
        </p:txBody>
      </p:sp>
      <p:cxnSp>
        <p:nvCxnSpPr>
          <p:cNvPr id="17" name="直线箭头连接符 16"/>
          <p:cNvCxnSpPr/>
          <p:nvPr/>
        </p:nvCxnSpPr>
        <p:spPr>
          <a:xfrm flipV="1">
            <a:off x="6476513" y="2540000"/>
            <a:ext cx="462546" cy="774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立方体 18"/>
          <p:cNvSpPr/>
          <p:nvPr/>
        </p:nvSpPr>
        <p:spPr>
          <a:xfrm>
            <a:off x="6952745" y="1702399"/>
            <a:ext cx="819655" cy="787378"/>
          </a:xfrm>
          <a:prstGeom prst="cube">
            <a:avLst>
              <a:gd name="adj" fmla="val 1665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文本框 170"/>
          <p:cNvSpPr txBox="1"/>
          <p:nvPr/>
        </p:nvSpPr>
        <p:spPr>
          <a:xfrm>
            <a:off x="7924801" y="1579056"/>
            <a:ext cx="1911004"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卷积核通常表示为一个立方体</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graphicFrame>
            <p:nvGraphicFramePr>
              <p:cNvPr id="169" name="表格 168"/>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24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bl>
              </a:graphicData>
            </a:graphic>
          </p:graphicFrame>
        </mc:Choice>
        <mc:Fallback xmlns="">
          <p:graphicFrame>
            <p:nvGraphicFramePr>
              <p:cNvPr id="169" name="表格 168"/>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70" name="表格 169"/>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0" i="1" smtClean="0">
                                        <a:solidFill>
                                          <a:schemeClr val="tx1">
                                            <a:lumMod val="95000"/>
                                            <a:lumOff val="5000"/>
                                          </a:schemeClr>
                                        </a:solidFill>
                                        <a:latin typeface="Cambria Math" panose="02040503050406030204" pitchFamily="18" charset="0"/>
                                      </a:rPr>
                                      <m:t>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bl>
              </a:graphicData>
            </a:graphic>
          </p:graphicFrame>
        </mc:Choice>
        <mc:Fallback xmlns="">
          <p:graphicFrame>
            <p:nvGraphicFramePr>
              <p:cNvPr id="170" name="表格 169"/>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bl>
              </a:graphicData>
            </a:graphic>
          </p:graphicFrame>
        </mc:Fallback>
      </mc:AlternateContent>
      <mc:AlternateContent xmlns:mc="http://schemas.openxmlformats.org/markup-compatibility/2006">
        <mc:Choice xmlns:a14="http://schemas.microsoft.com/office/drawing/2010/main" Requires="a14">
          <p:sp>
            <p:nvSpPr>
              <p:cNvPr id="6" name="文本框 5"/>
              <p:cNvSpPr txBox="1"/>
              <p:nvPr/>
            </p:nvSpPr>
            <p:spPr>
              <a:xfrm>
                <a:off x="1379398" y="4514789"/>
                <a:ext cx="427990"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b="1" i="1">
                              <a:latin typeface="Cambria Math" panose="02040503050406030204" pitchFamily="18" charset="0"/>
                            </a:rPr>
                          </m:ctrlPr>
                        </m:sSubPr>
                        <m:e>
                          <m:r>
                            <a:rPr lang="is-IS" altLang="zh-CN" b="1" i="1">
                              <a:latin typeface="Cambria Math" panose="02040503050406030204" pitchFamily="18" charset="0"/>
                            </a:rPr>
                            <m:t>𝑦</m:t>
                          </m:r>
                        </m:e>
                        <m:sub>
                          <m:r>
                            <a:rPr lang="is-IS" altLang="zh-CN" b="1" i="1">
                              <a:latin typeface="Cambria Math" panose="02040503050406030204" pitchFamily="18" charset="0"/>
                            </a:rPr>
                            <m:t>1</m:t>
                          </m:r>
                        </m:sub>
                      </m:sSub>
                    </m:oMath>
                  </m:oMathPara>
                </a14:m>
                <a:endParaRPr lang="is-IS" altLang="zh-CN" dirty="0"/>
              </a:p>
            </p:txBody>
          </p:sp>
        </mc:Choice>
        <mc:Fallback>
          <p:sp>
            <p:nvSpPr>
              <p:cNvPr id="6" name="文本框 5"/>
              <p:cNvSpPr txBox="1">
                <a:spLocks noRot="1" noChangeAspect="1" noMove="1" noResize="1" noEditPoints="1" noAdjustHandles="1" noChangeArrowheads="1" noChangeShapeType="1" noTextEdit="1"/>
              </p:cNvSpPr>
              <p:nvPr/>
            </p:nvSpPr>
            <p:spPr>
              <a:xfrm>
                <a:off x="1379398" y="4514789"/>
                <a:ext cx="427990" cy="368300"/>
              </a:xfrm>
              <a:prstGeom prst="rect">
                <a:avLst/>
              </a:prstGeom>
              <a:blipFill rotWithShape="1">
                <a:blip r:embed="rId7"/>
                <a:stretch>
                  <a:fillRect l="-42" t="-156" r="42" b="1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文本框 24"/>
              <p:cNvSpPr txBox="1"/>
              <p:nvPr/>
            </p:nvSpPr>
            <p:spPr>
              <a:xfrm>
                <a:off x="1383305" y="4213897"/>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2</m:t>
                          </m:r>
                        </m:sub>
                      </m:sSub>
                    </m:oMath>
                  </m:oMathPara>
                </a14:m>
                <a:endParaRPr lang="is-IS" altLang="zh-CN" dirty="0"/>
              </a:p>
            </p:txBody>
          </p:sp>
        </mc:Choice>
        <mc:Fallback>
          <p:sp>
            <p:nvSpPr>
              <p:cNvPr id="25" name="文本框 24"/>
              <p:cNvSpPr txBox="1">
                <a:spLocks noRot="1" noChangeAspect="1" noMove="1" noResize="1" noEditPoints="1" noAdjustHandles="1" noChangeArrowheads="1" noChangeShapeType="1" noTextEdit="1"/>
              </p:cNvSpPr>
              <p:nvPr/>
            </p:nvSpPr>
            <p:spPr>
              <a:xfrm>
                <a:off x="1383305" y="4213897"/>
                <a:ext cx="429895" cy="368300"/>
              </a:xfrm>
              <a:prstGeom prst="rect">
                <a:avLst/>
              </a:prstGeom>
              <a:blipFill rotWithShape="1">
                <a:blip r:embed="rId8"/>
                <a:stretch>
                  <a:fillRect l="-64" t="-10" r="6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1392110" y="3933610"/>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3</m:t>
                          </m:r>
                        </m:sub>
                      </m:sSub>
                    </m:oMath>
                  </m:oMathPara>
                </a14:m>
                <a:endParaRPr lang="is-IS" altLang="zh-CN" dirty="0"/>
              </a:p>
            </p:txBody>
          </p:sp>
        </mc:Choice>
        <mc:Fallback>
          <p:sp>
            <p:nvSpPr>
              <p:cNvPr id="26" name="文本框 25"/>
              <p:cNvSpPr txBox="1">
                <a:spLocks noRot="1" noChangeAspect="1" noMove="1" noResize="1" noEditPoints="1" noAdjustHandles="1" noChangeArrowheads="1" noChangeShapeType="1" noTextEdit="1"/>
              </p:cNvSpPr>
              <p:nvPr/>
            </p:nvSpPr>
            <p:spPr>
              <a:xfrm>
                <a:off x="1392110" y="3933610"/>
                <a:ext cx="429895" cy="368300"/>
              </a:xfrm>
              <a:prstGeom prst="rect">
                <a:avLst/>
              </a:prstGeom>
              <a:blipFill rotWithShape="1">
                <a:blip r:embed="rId9"/>
                <a:stretch>
                  <a:fillRect l="-44" t="-114" r="44" b="114"/>
                </a:stretch>
              </a:blipFill>
            </p:spPr>
            <p:txBody>
              <a:bodyPr/>
              <a:lstStyle/>
              <a:p>
                <a:r>
                  <a:rPr lang="zh-CN" altLang="en-US">
                    <a:noFill/>
                  </a:rPr>
                  <a:t> </a:t>
                </a:r>
              </a:p>
            </p:txBody>
          </p:sp>
        </mc:Fallback>
      </mc:AlternateContent>
      <p:cxnSp>
        <p:nvCxnSpPr>
          <p:cNvPr id="11" name="直线箭头连接符 10"/>
          <p:cNvCxnSpPr/>
          <p:nvPr/>
        </p:nvCxnSpPr>
        <p:spPr>
          <a:xfrm flipV="1">
            <a:off x="1766276" y="4113597"/>
            <a:ext cx="427244" cy="10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V="1">
            <a:off x="1766276" y="4312239"/>
            <a:ext cx="570839" cy="172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p:nvPr/>
        </p:nvCxnSpPr>
        <p:spPr>
          <a:xfrm flipV="1">
            <a:off x="1746371" y="4474830"/>
            <a:ext cx="734450" cy="288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65" name="表格 164"/>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a:solidFill>
                                          <a:schemeClr val="tx1"/>
                                        </a:solidFill>
                                        <a:latin typeface="Cambria Math" panose="02040503050406030204" pitchFamily="18" charset="0"/>
                                        <a:ea typeface="+mn-ea"/>
                                        <a:cs typeface="+mn-cs"/>
                                      </a:rPr>
                                      <m:t>1</m:t>
                                    </m:r>
                                    <m:r>
                                      <a:rPr lang="en-US" altLang="zh-CN" sz="1200" b="0" i="1" kern="1200" smtClean="0">
                                        <a:solidFill>
                                          <a:schemeClr val="tx1"/>
                                        </a:solidFill>
                                        <a:latin typeface="Cambria Math" panose="02040503050406030204" pitchFamily="18" charset="0"/>
                                        <a:ea typeface="+mn-ea"/>
                                        <a:cs typeface="+mn-cs"/>
                                      </a:rPr>
                                      <m:t>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165" name="表格 164"/>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0"/>
                        </a:blipFill>
                      </a:tcPr>
                    </a:tc>
                  </a:tr>
                </a:tbl>
              </a:graphicData>
            </a:graphic>
          </p:graphicFrame>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3846" y="367001"/>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585872" y="1514075"/>
            <a:ext cx="3055448"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多通道卷积</a:t>
            </a:r>
            <a:endParaRPr lang="en-US" altLang="zh-CN" sz="2400" b="1" dirty="0">
              <a:solidFill>
                <a:srgbClr val="CC0099"/>
              </a:solidFill>
              <a:latin typeface="微软雅黑" panose="020B0503020204020204" charset="-122"/>
              <a:ea typeface="微软雅黑" panose="020B0503020204020204" charset="-122"/>
            </a:endParaRPr>
          </a:p>
        </p:txBody>
      </p:sp>
      <p:sp>
        <p:nvSpPr>
          <p:cNvPr id="5" name="文本框 4"/>
          <p:cNvSpPr txBox="1"/>
          <p:nvPr/>
        </p:nvSpPr>
        <p:spPr>
          <a:xfrm>
            <a:off x="4241266" y="3580936"/>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81" name="文本框 80"/>
          <p:cNvSpPr txBox="1"/>
          <p:nvPr/>
        </p:nvSpPr>
        <p:spPr>
          <a:xfrm>
            <a:off x="7019672" y="3480841"/>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ℎ</m:t>
                                    </m:r>
                                  </m:e>
                                  <m:sub>
                                    <m:r>
                                      <a:rPr lang="en-US" altLang="zh-CN" sz="1600" b="0" i="1">
                                        <a:solidFill>
                                          <a:schemeClr val="tx1"/>
                                        </a:solidFill>
                                        <a:latin typeface="Cambria Math" panose="02040503050406030204" pitchFamily="18" charset="0"/>
                                      </a:rPr>
                                      <m:t>1</m:t>
                                    </m:r>
                                  </m:sub>
                                </m:sSub>
                              </m:oMath>
                            </m:oMathPara>
                          </a14:m>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lvl="0" algn="ct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pPr lvl="0" algn="ct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88" name="文本框 87"/>
          <p:cNvSpPr txBox="1"/>
          <p:nvPr/>
        </p:nvSpPr>
        <p:spPr>
          <a:xfrm>
            <a:off x="643474" y="6159281"/>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7" name="文字方塊 55"/>
          <p:cNvSpPr txBox="1"/>
          <p:nvPr/>
        </p:nvSpPr>
        <p:spPr>
          <a:xfrm>
            <a:off x="4954313" y="2928331"/>
            <a:ext cx="1283151" cy="398780"/>
          </a:xfrm>
          <a:prstGeom prst="rect">
            <a:avLst/>
          </a:prstGeom>
          <a:noFill/>
        </p:spPr>
        <p:txBody>
          <a:bodyPr wrap="square" rtlCol="0">
            <a:spAutoFit/>
          </a:bodyPr>
          <a:lstStyle/>
          <a:p>
            <a:pPr algn="ct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k</a:t>
            </a:r>
            <a:r>
              <a:rPr lang="en-US" altLang="zh-TW" sz="2000" dirty="0">
                <a:solidFill>
                  <a:srgbClr val="FF0000"/>
                </a:solidFill>
                <a:latin typeface="微软雅黑" panose="020B0503020204020204" charset="-122"/>
                <a:ea typeface="微软雅黑" panose="020B0503020204020204" charset="-122"/>
              </a:rPr>
              <a:t>ernel</a:t>
            </a:r>
            <a:endParaRPr lang="zh-TW" altLang="en-US" sz="2000" dirty="0">
              <a:solidFill>
                <a:srgbClr val="FF0000"/>
              </a:solidFill>
              <a:latin typeface="微软雅黑" panose="020B0503020204020204" charset="-122"/>
              <a:ea typeface="微软雅黑" panose="020B0503020204020204" charset="-122"/>
            </a:endParaRPr>
          </a:p>
        </p:txBody>
      </p:sp>
      <p:sp>
        <p:nvSpPr>
          <p:cNvPr id="138" name="文字方塊 55"/>
          <p:cNvSpPr txBox="1"/>
          <p:nvPr/>
        </p:nvSpPr>
        <p:spPr>
          <a:xfrm>
            <a:off x="7004010" y="2914454"/>
            <a:ext cx="3028297"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feature</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map</a:t>
            </a:r>
            <a:endParaRPr lang="zh-TW" altLang="en-US" sz="2000" dirty="0">
              <a:solidFill>
                <a:srgbClr val="FF0000"/>
              </a:solidFill>
              <a:latin typeface="微软雅黑" panose="020B0503020204020204" charset="-122"/>
              <a:ea typeface="微软雅黑" panose="020B0503020204020204" charset="-122"/>
            </a:endParaRPr>
          </a:p>
        </p:txBody>
      </p:sp>
      <p:sp>
        <p:nvSpPr>
          <p:cNvPr id="139" name="文字方塊 55"/>
          <p:cNvSpPr txBox="1"/>
          <p:nvPr/>
        </p:nvSpPr>
        <p:spPr>
          <a:xfrm>
            <a:off x="1138461" y="2764651"/>
            <a:ext cx="3437466"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maps</a:t>
            </a:r>
            <a:endParaRPr lang="zh-TW" altLang="en-US" sz="2000" dirty="0">
              <a:latin typeface="微软雅黑" panose="020B0503020204020204" charset="-122"/>
              <a:ea typeface="微软雅黑" panose="020B0503020204020204" charset="-122"/>
            </a:endParaRPr>
          </a:p>
        </p:txBody>
      </p:sp>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34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mc:Choice>
        <mc:Fallback xmlns="">
          <p:graphicFrame>
            <p:nvGraphicFramePr>
              <p:cNvPr id="21" name="表格 20"/>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表格 21"/>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24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bl>
              </a:graphicData>
            </a:graphic>
          </p:graphicFrame>
        </mc:Choice>
        <mc:Fallback xmlns="">
          <p:graphicFrame>
            <p:nvGraphicFramePr>
              <p:cNvPr id="22" name="表格 21"/>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3" name="表格 22"/>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0" i="1" smtClean="0">
                                        <a:solidFill>
                                          <a:schemeClr val="tx1">
                                            <a:lumMod val="95000"/>
                                            <a:lumOff val="5000"/>
                                          </a:schemeClr>
                                        </a:solidFill>
                                        <a:latin typeface="Cambria Math" panose="02040503050406030204" pitchFamily="18" charset="0"/>
                                      </a:rPr>
                                      <m:t>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bl>
              </a:graphicData>
            </a:graphic>
          </p:graphicFrame>
        </mc:Choice>
        <mc:Fallback xmlns="">
          <p:graphicFrame>
            <p:nvGraphicFramePr>
              <p:cNvPr id="23" name="表格 22"/>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bl>
              </a:graphicData>
            </a:graphic>
          </p:graphicFrame>
        </mc:Fallback>
      </mc:AlternateContent>
      <p:cxnSp>
        <p:nvCxnSpPr>
          <p:cNvPr id="27" name="直线箭头连接符 26"/>
          <p:cNvCxnSpPr/>
          <p:nvPr/>
        </p:nvCxnSpPr>
        <p:spPr>
          <a:xfrm flipV="1">
            <a:off x="6476513" y="2540000"/>
            <a:ext cx="462546" cy="774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立方体 27"/>
          <p:cNvSpPr/>
          <p:nvPr/>
        </p:nvSpPr>
        <p:spPr>
          <a:xfrm>
            <a:off x="6952745" y="1702399"/>
            <a:ext cx="819655" cy="787378"/>
          </a:xfrm>
          <a:prstGeom prst="cube">
            <a:avLst>
              <a:gd name="adj" fmla="val 1665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7924801" y="1579056"/>
            <a:ext cx="1911004"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卷积核通常</a:t>
            </a:r>
            <a:r>
              <a:rPr kumimoji="1" lang="zh-CN" altLang="en-US">
                <a:latin typeface="微软雅黑" panose="020B0503020204020204" charset="-122"/>
                <a:ea typeface="微软雅黑" panose="020B0503020204020204" charset="-122"/>
                <a:cs typeface="微软雅黑" panose="020B0503020204020204" charset="-122"/>
              </a:rPr>
              <a:t>表示为一个立方体</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cxnSp>
        <p:nvCxnSpPr>
          <p:cNvPr id="8" name="直线箭头连接符 7"/>
          <p:cNvCxnSpPr/>
          <p:nvPr/>
        </p:nvCxnSpPr>
        <p:spPr>
          <a:xfrm flipV="1">
            <a:off x="8295257" y="3164762"/>
            <a:ext cx="1355633" cy="4593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p:cNvCxnSpPr/>
          <p:nvPr/>
        </p:nvCxnSpPr>
        <p:spPr>
          <a:xfrm flipV="1">
            <a:off x="6476513" y="2540000"/>
            <a:ext cx="462546" cy="774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立方体 35"/>
          <p:cNvSpPr/>
          <p:nvPr/>
        </p:nvSpPr>
        <p:spPr>
          <a:xfrm>
            <a:off x="6952745" y="1702399"/>
            <a:ext cx="819655" cy="787378"/>
          </a:xfrm>
          <a:prstGeom prst="cube">
            <a:avLst>
              <a:gd name="adj" fmla="val 1665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p:cNvSpPr txBox="1"/>
          <p:nvPr/>
        </p:nvSpPr>
        <p:spPr>
          <a:xfrm>
            <a:off x="7924801" y="1579056"/>
            <a:ext cx="1911004"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卷积核通常</a:t>
            </a:r>
            <a:r>
              <a:rPr kumimoji="1" lang="zh-CN" altLang="en-US">
                <a:latin typeface="微软雅黑" panose="020B0503020204020204" charset="-122"/>
                <a:ea typeface="微软雅黑" panose="020B0503020204020204" charset="-122"/>
                <a:cs typeface="微软雅黑" panose="020B0503020204020204" charset="-122"/>
              </a:rPr>
              <a:t>表示为一个立方体</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8" name="文本框 37"/>
          <p:cNvSpPr txBox="1"/>
          <p:nvPr/>
        </p:nvSpPr>
        <p:spPr>
          <a:xfrm>
            <a:off x="9650890" y="2791343"/>
            <a:ext cx="1911004" cy="922020"/>
          </a:xfrm>
          <a:prstGeom prst="rect">
            <a:avLst/>
          </a:prstGeom>
          <a:noFill/>
        </p:spPr>
        <p:txBody>
          <a:bodyPr wrap="squar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输出为对应通道在滑动窗口内的卷积的和</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nvSpPr>
        <p:spPr>
          <a:xfrm>
            <a:off x="1766276" y="4713241"/>
            <a:ext cx="2704123" cy="368300"/>
          </a:xfrm>
          <a:prstGeom prst="rect">
            <a:avLst/>
          </a:prstGeom>
          <a:noFill/>
        </p:spPr>
        <p:txBody>
          <a:bodyPr wrap="square" rtlCol="0">
            <a:spAutoFit/>
          </a:bodyPr>
          <a:lstStyle/>
          <a:p>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3X3</a:t>
            </a:r>
            <a:r>
              <a:rPr kumimoji="1" lang="zh-CN" altLang="en-US" dirty="0">
                <a:latin typeface="微软雅黑" panose="020B0503020204020204" charset="-122"/>
                <a:ea typeface="微软雅黑" panose="020B0503020204020204" charset="-122"/>
                <a:cs typeface="微软雅黑" panose="020B0503020204020204" charset="-122"/>
              </a:rPr>
              <a:t>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maps</a:t>
            </a:r>
            <a:r>
              <a:rPr kumimoji="1" lang="zh-CN" altLang="en-US" dirty="0">
                <a:latin typeface="微软雅黑" panose="020B0503020204020204" charset="-122"/>
                <a:ea typeface="微软雅黑" panose="020B0503020204020204" charset="-122"/>
                <a:cs typeface="微软雅黑" panose="020B0503020204020204" charset="-122"/>
              </a:rPr>
              <a:t> </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4" name="文本框 33"/>
          <p:cNvSpPr txBox="1"/>
          <p:nvPr/>
        </p:nvSpPr>
        <p:spPr>
          <a:xfrm>
            <a:off x="4774219" y="4713241"/>
            <a:ext cx="2164840" cy="368300"/>
          </a:xfrm>
          <a:prstGeom prst="rect">
            <a:avLst/>
          </a:prstGeom>
          <a:noFill/>
        </p:spPr>
        <p:txBody>
          <a:bodyPr wrap="square" rtlCol="0">
            <a:spAutoFit/>
          </a:bodyPr>
          <a:lstStyle/>
          <a:p>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的卷积核</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9" name="文本框 38"/>
          <p:cNvSpPr txBox="1"/>
          <p:nvPr/>
        </p:nvSpPr>
        <p:spPr>
          <a:xfrm>
            <a:off x="7670965" y="4713241"/>
            <a:ext cx="2164840"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生成一个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大小的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a:t>
            </a:r>
            <a:endParaRPr kumimoji="1" lang="en-US" altLang="zh-CN" dirty="0">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graphicFrame>
            <p:nvGraphicFramePr>
              <p:cNvPr id="40" name="表格 39"/>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34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40" name="表格 39"/>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1" name="表格 40"/>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m:t>
                                    </m:r>
                                    <m:r>
                                      <a:rPr lang="en-US" altLang="zh-CN" sz="1200" b="0" i="1">
                                        <a:solidFill>
                                          <a:schemeClr val="tx1"/>
                                        </a:solidFill>
                                        <a:latin typeface="Cambria Math" panose="02040503050406030204" pitchFamily="18" charset="0"/>
                                      </a:rPr>
                                      <m:t>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24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41" name="表格 40"/>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42" name="表格 41"/>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a:solidFill>
                                          <a:schemeClr val="tx1"/>
                                        </a:solidFill>
                                        <a:latin typeface="Cambria Math" panose="02040503050406030204" pitchFamily="18" charset="0"/>
                                        <a:ea typeface="+mn-ea"/>
                                        <a:cs typeface="+mn-cs"/>
                                      </a:rPr>
                                      <m:t>1</m:t>
                                    </m:r>
                                    <m:r>
                                      <a:rPr lang="en-US" altLang="zh-CN" sz="1200" b="0" i="1" kern="1200" smtClean="0">
                                        <a:solidFill>
                                          <a:schemeClr val="tx1"/>
                                        </a:solidFill>
                                        <a:latin typeface="Cambria Math" panose="02040503050406030204" pitchFamily="18" charset="0"/>
                                        <a:ea typeface="+mn-ea"/>
                                        <a:cs typeface="+mn-cs"/>
                                      </a:rPr>
                                      <m:t>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42" name="表格 41"/>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bl>
              </a:graphicData>
            </a:graphic>
          </p:graphicFrame>
        </mc:Fallback>
      </mc:AlternateContent>
      <mc:AlternateContent xmlns:mc="http://schemas.openxmlformats.org/markup-compatibility/2006">
        <mc:Choice xmlns:a14="http://schemas.microsoft.com/office/drawing/2010/main" Requires="a14">
          <p:sp>
            <p:nvSpPr>
              <p:cNvPr id="4" name="文本框 3"/>
              <p:cNvSpPr txBox="1"/>
              <p:nvPr/>
            </p:nvSpPr>
            <p:spPr>
              <a:xfrm>
                <a:off x="9585367" y="3649230"/>
                <a:ext cx="2833280" cy="1753235"/>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a:latin typeface="Cambria Math" panose="02040503050406030204" pitchFamily="18" charset="0"/>
                          </a:rPr>
                          <m:t>ℎ</m:t>
                        </m:r>
                      </m:e>
                      <m:sub>
                        <m:r>
                          <a:rPr lang="en-US" altLang="zh-CN" b="0" i="1">
                            <a:latin typeface="Cambria Math" panose="02040503050406030204" pitchFamily="18" charset="0"/>
                          </a:rPr>
                          <m:t>1</m:t>
                        </m:r>
                      </m:sub>
                    </m:sSub>
                  </m:oMath>
                </a14:m>
                <a:r>
                  <a:rPr kumimoji="1" lang="en-US" altLang="zh-CN" dirty="0"/>
                  <a:t>=</a:t>
                </a:r>
                <a14:m>
                  <m:oMath xmlns:m="http://schemas.openxmlformats.org/officeDocument/2006/math">
                    <m:sSub>
                      <m:sSubPr>
                        <m:ctrlPr>
                          <a:rPr lang="is-IS" altLang="zh-CN" i="1" smtClean="0">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11</m:t>
                        </m:r>
                      </m:sub>
                    </m:sSub>
                    <m:r>
                      <a:rPr lang="zh-CN" altLang="en-US" b="0" i="1" smtClean="0">
                        <a:solidFill>
                          <a:schemeClr val="accent1">
                            <a:lumMod val="75000"/>
                          </a:schemeClr>
                        </a:solidFill>
                        <a:latin typeface="Cambria Math" panose="02040503050406030204" pitchFamily="18" charset="0"/>
                      </a:rPr>
                      <m:t>∗</m:t>
                    </m:r>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11</m:t>
                        </m:r>
                      </m:sub>
                    </m:sSub>
                  </m:oMath>
                </a14:m>
                <a:r>
                  <a:rPr lang="en-US" altLang="zh-CN" dirty="0">
                    <a:solidFill>
                      <a:schemeClr val="accent1">
                        <a:lumMod val="75000"/>
                      </a:schemeClr>
                    </a:solidFill>
                  </a:rPr>
                  <a:t>+</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zh-CN" altLang="en-US" b="0" i="1" smtClean="0">
                            <a:solidFill>
                              <a:schemeClr val="accent1">
                                <a:lumMod val="75000"/>
                              </a:schemeClr>
                            </a:solidFill>
                            <a:latin typeface="Cambria Math" panose="02040503050406030204" pitchFamily="18" charset="0"/>
                          </a:rPr>
                          <m:t> </m:t>
                        </m:r>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12</m:t>
                        </m:r>
                      </m:sub>
                    </m:sSub>
                    <m:r>
                      <a:rPr lang="zh-CN" altLang="en-US" b="0" i="1" smtClean="0">
                        <a:solidFill>
                          <a:schemeClr val="accent1">
                            <a:lumMod val="75000"/>
                          </a:schemeClr>
                        </a:solidFill>
                        <a:latin typeface="Cambria Math" panose="02040503050406030204" pitchFamily="18" charset="0"/>
                      </a:rPr>
                      <m:t>∗</m:t>
                    </m:r>
                  </m:oMath>
                </a14:m>
                <a:r>
                  <a:rPr lang="zh-CN" altLang="en-US" dirty="0">
                    <a:solidFill>
                      <a:schemeClr val="accent1">
                        <a:lumMod val="75000"/>
                      </a:schemeClr>
                    </a:solidFill>
                  </a:rPr>
                  <a:t> </a:t>
                </a:r>
                <a14:m>
                  <m:oMath xmlns:m="http://schemas.openxmlformats.org/officeDocument/2006/math">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12</m:t>
                        </m:r>
                      </m:sub>
                    </m:sSub>
                  </m:oMath>
                </a14:m>
                <a:r>
                  <a:rPr lang="zh-CN" altLang="en-US" dirty="0">
                    <a:solidFill>
                      <a:schemeClr val="accent1">
                        <a:lumMod val="75000"/>
                      </a:schemeClr>
                    </a:solidFill>
                  </a:rPr>
                  <a:t> </a:t>
                </a:r>
                <a:r>
                  <a:rPr lang="en-US" altLang="zh-CN" dirty="0">
                    <a:solidFill>
                      <a:schemeClr val="accent1">
                        <a:lumMod val="75000"/>
                      </a:schemeClr>
                    </a:solidFill>
                  </a:rPr>
                  <a:t>+</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13</m:t>
                        </m:r>
                      </m:sub>
                    </m:sSub>
                    <m:r>
                      <a:rPr lang="zh-CN" altLang="en-US" b="0" i="1" smtClean="0">
                        <a:solidFill>
                          <a:schemeClr val="accent1">
                            <a:lumMod val="75000"/>
                          </a:schemeClr>
                        </a:solidFill>
                        <a:latin typeface="Cambria Math" panose="02040503050406030204" pitchFamily="18" charset="0"/>
                      </a:rPr>
                      <m:t>∗</m:t>
                    </m:r>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14</m:t>
                        </m:r>
                      </m:sub>
                    </m:sSub>
                  </m:oMath>
                </a14:m>
                <a:r>
                  <a:rPr lang="en-US" altLang="zh-CN" dirty="0">
                    <a:solidFill>
                      <a:schemeClr val="accent1">
                        <a:lumMod val="75000"/>
                      </a:schemeClr>
                    </a:solidFill>
                  </a:rPr>
                  <a:t>+</a:t>
                </a:r>
                <a:r>
                  <a:rPr lang="zh-CN" altLang="en-US" dirty="0">
                    <a:solidFill>
                      <a:schemeClr val="accent1">
                        <a:lumMod val="75000"/>
                      </a:schemeClr>
                    </a:solidFill>
                  </a:rPr>
                  <a:t> </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14</m:t>
                        </m:r>
                      </m:sub>
                    </m:sSub>
                    <m:r>
                      <a:rPr lang="zh-CN" altLang="en-US" b="0" i="1" smtClean="0">
                        <a:solidFill>
                          <a:schemeClr val="accent1">
                            <a:lumMod val="75000"/>
                          </a:schemeClr>
                        </a:solidFill>
                        <a:latin typeface="Cambria Math" panose="02040503050406030204" pitchFamily="18" charset="0"/>
                      </a:rPr>
                      <m:t>∗</m:t>
                    </m:r>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15</m:t>
                        </m:r>
                      </m:sub>
                    </m:sSub>
                  </m:oMath>
                </a14:m>
                <a:endParaRPr lang="is-IS" altLang="zh-CN" dirty="0"/>
              </a:p>
              <a:p>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1</m:t>
                        </m:r>
                      </m:sub>
                    </m:sSub>
                    <m:r>
                      <a:rPr lang="zh-CN" altLang="en-US" b="0" i="1">
                        <a:solidFill>
                          <a:schemeClr val="accent6">
                            <a:lumMod val="75000"/>
                          </a:schemeClr>
                        </a:solidFill>
                        <a:latin typeface="Cambria Math" panose="02040503050406030204" pitchFamily="18" charset="0"/>
                      </a:rPr>
                      <m:t>∗</m:t>
                    </m:r>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m:t>
                        </m:r>
                        <m:r>
                          <a:rPr lang="cs-CZ" altLang="zh-CN" b="0" i="1">
                            <a:solidFill>
                              <a:schemeClr val="accent6">
                                <a:lumMod val="75000"/>
                              </a:schemeClr>
                            </a:solidFill>
                            <a:latin typeface="Cambria Math" panose="02040503050406030204" pitchFamily="18" charset="0"/>
                          </a:rPr>
                          <m:t>1</m:t>
                        </m:r>
                      </m:sub>
                    </m:sSub>
                  </m:oMath>
                </a14:m>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zh-CN" altLang="en-US" b="0" i="1">
                            <a:solidFill>
                              <a:schemeClr val="accent6">
                                <a:lumMod val="75000"/>
                              </a:schemeClr>
                            </a:solidFill>
                            <a:latin typeface="Cambria Math" panose="02040503050406030204" pitchFamily="18" charset="0"/>
                          </a:rPr>
                          <m:t> </m:t>
                        </m:r>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2</m:t>
                        </m:r>
                      </m:sub>
                    </m:sSub>
                    <m:r>
                      <a:rPr lang="zh-CN" altLang="en-US" b="0" i="1">
                        <a:solidFill>
                          <a:schemeClr val="accent6">
                            <a:lumMod val="75000"/>
                          </a:schemeClr>
                        </a:solidFill>
                        <a:latin typeface="Cambria Math" panose="02040503050406030204" pitchFamily="18" charset="0"/>
                      </a:rPr>
                      <m:t>∗</m:t>
                    </m:r>
                  </m:oMath>
                </a14:m>
                <a:r>
                  <a:rPr lang="zh-CN" altLang="en-US" dirty="0">
                    <a:solidFill>
                      <a:schemeClr val="accent6">
                        <a:lumMod val="75000"/>
                      </a:schemeClr>
                    </a:solidFill>
                  </a:rPr>
                  <a:t> </a:t>
                </a:r>
                <a14:m>
                  <m:oMath xmlns:m="http://schemas.openxmlformats.org/officeDocument/2006/math">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m:t>
                        </m:r>
                        <m:r>
                          <a:rPr lang="cs-CZ" altLang="zh-CN" b="0" i="1">
                            <a:solidFill>
                              <a:schemeClr val="accent6">
                                <a:lumMod val="75000"/>
                              </a:schemeClr>
                            </a:solidFill>
                            <a:latin typeface="Cambria Math" panose="02040503050406030204" pitchFamily="18" charset="0"/>
                          </a:rPr>
                          <m:t>2</m:t>
                        </m:r>
                      </m:sub>
                    </m:sSub>
                  </m:oMath>
                </a14:m>
                <a:r>
                  <a:rPr lang="zh-CN" altLang="en-US" dirty="0">
                    <a:solidFill>
                      <a:schemeClr val="accent6">
                        <a:lumMod val="75000"/>
                      </a:schemeClr>
                    </a:solidFill>
                  </a:rPr>
                  <a:t> </a:t>
                </a:r>
                <a:endParaRPr lang="en-US" altLang="zh-CN" dirty="0">
                  <a:solidFill>
                    <a:schemeClr val="accent6">
                      <a:lumMod val="75000"/>
                    </a:schemeClr>
                  </a:solidFill>
                </a:endParaRPr>
              </a:p>
              <a:p>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3</m:t>
                        </m:r>
                      </m:sub>
                    </m:sSub>
                    <m:r>
                      <a:rPr lang="zh-CN" altLang="en-US" b="0" i="1">
                        <a:solidFill>
                          <a:schemeClr val="accent6">
                            <a:lumMod val="75000"/>
                          </a:schemeClr>
                        </a:solidFill>
                        <a:latin typeface="Cambria Math" panose="02040503050406030204" pitchFamily="18" charset="0"/>
                      </a:rPr>
                      <m:t>∗</m:t>
                    </m:r>
                    <m:sSub>
                      <m:sSubPr>
                        <m:ctrlPr>
                          <a:rPr lang="cs-CZ" altLang="zh-CN" i="1" smtClean="0">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m:t>
                        </m:r>
                        <m:r>
                          <a:rPr lang="cs-CZ" altLang="zh-CN" b="0" i="1">
                            <a:solidFill>
                              <a:schemeClr val="accent6">
                                <a:lumMod val="75000"/>
                              </a:schemeClr>
                            </a:solidFill>
                            <a:latin typeface="Cambria Math" panose="02040503050406030204" pitchFamily="18" charset="0"/>
                          </a:rPr>
                          <m:t>4</m:t>
                        </m:r>
                      </m:sub>
                    </m:sSub>
                  </m:oMath>
                </a14:m>
                <a:r>
                  <a:rPr lang="en-US" altLang="zh-CN" dirty="0">
                    <a:solidFill>
                      <a:schemeClr val="accent6">
                        <a:lumMod val="75000"/>
                      </a:schemeClr>
                    </a:solidFill>
                    <a:latin typeface="Cambria Math" panose="02040503050406030204" pitchFamily="18" charset="0"/>
                  </a:rPr>
                  <a:t>+</a:t>
                </a:r>
                <a:r>
                  <a:rPr lang="zh-CN" altLang="en-US" dirty="0">
                    <a:solidFill>
                      <a:schemeClr val="accent6">
                        <a:lumMod val="75000"/>
                      </a:schemeClr>
                    </a:solidFill>
                    <a:latin typeface="Cambria Math" panose="02040503050406030204" pitchFamily="18" charset="0"/>
                  </a:rPr>
                  <a:t> </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i="1">
                            <a:solidFill>
                              <a:schemeClr val="accent6">
                                <a:lumMod val="75000"/>
                              </a:schemeClr>
                            </a:solidFill>
                            <a:latin typeface="Cambria Math" panose="02040503050406030204" pitchFamily="18" charset="0"/>
                          </a:rPr>
                          <m:t>4</m:t>
                        </m:r>
                      </m:sub>
                    </m:sSub>
                    <m:r>
                      <a:rPr lang="zh-CN" altLang="en-US" b="0" i="1">
                        <a:solidFill>
                          <a:schemeClr val="accent6">
                            <a:lumMod val="75000"/>
                          </a:schemeClr>
                        </a:solidFill>
                        <a:latin typeface="Cambria Math" panose="02040503050406030204" pitchFamily="18" charset="0"/>
                      </a:rPr>
                      <m:t>∗</m:t>
                    </m:r>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m:t>
                        </m:r>
                        <m:r>
                          <a:rPr lang="cs-CZ" altLang="zh-CN" b="0" i="1">
                            <a:solidFill>
                              <a:schemeClr val="accent6">
                                <a:lumMod val="75000"/>
                              </a:schemeClr>
                            </a:solidFill>
                            <a:latin typeface="Cambria Math" panose="02040503050406030204" pitchFamily="18" charset="0"/>
                          </a:rPr>
                          <m:t>5</m:t>
                        </m:r>
                      </m:sub>
                    </m:sSub>
                  </m:oMath>
                </a14:m>
                <a:endParaRPr lang="is-IS" altLang="zh-CN" dirty="0"/>
              </a:p>
              <a:p>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1</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m:t>
                        </m:r>
                        <m:r>
                          <a:rPr lang="cs-CZ" altLang="zh-CN" i="1">
                            <a:solidFill>
                              <a:srgbClr val="C00000"/>
                            </a:solidFill>
                            <a:latin typeface="Cambria Math" panose="02040503050406030204" pitchFamily="18" charset="0"/>
                          </a:rPr>
                          <m:t>1</m:t>
                        </m:r>
                      </m:sub>
                    </m:sSub>
                  </m:oMath>
                </a14:m>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 </m:t>
                        </m:r>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2</m:t>
                        </m:r>
                      </m:sub>
                    </m:sSub>
                    <m:r>
                      <a:rPr lang="zh-CN" altLang="en-US" i="1">
                        <a:solidFill>
                          <a:srgbClr val="C00000"/>
                        </a:solidFill>
                        <a:latin typeface="Cambria Math" panose="02040503050406030204" pitchFamily="18" charset="0"/>
                      </a:rPr>
                      <m:t>∗</m:t>
                    </m:r>
                  </m:oMath>
                </a14:m>
                <a:r>
                  <a:rPr lang="zh-CN" altLang="en-US" dirty="0">
                    <a:solidFill>
                      <a:srgbClr val="C00000"/>
                    </a:solidFill>
                  </a:rPr>
                  <a:t> </a:t>
                </a:r>
                <a14:m>
                  <m:oMath xmlns:m="http://schemas.openxmlformats.org/officeDocument/2006/math">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m:t>
                        </m:r>
                        <m:r>
                          <a:rPr lang="cs-CZ" altLang="zh-CN" i="1">
                            <a:solidFill>
                              <a:srgbClr val="C00000"/>
                            </a:solidFill>
                            <a:latin typeface="Cambria Math" panose="02040503050406030204" pitchFamily="18" charset="0"/>
                          </a:rPr>
                          <m:t>2</m:t>
                        </m:r>
                      </m:sub>
                    </m:sSub>
                  </m:oMath>
                </a14:m>
                <a:r>
                  <a:rPr lang="zh-CN" altLang="en-US" dirty="0">
                    <a:solidFill>
                      <a:srgbClr val="C00000"/>
                    </a:solidFill>
                  </a:rPr>
                  <a:t> </a:t>
                </a:r>
                <a:endParaRPr lang="en-US" altLang="zh-CN" dirty="0">
                  <a:solidFill>
                    <a:srgbClr val="C00000"/>
                  </a:solidFill>
                </a:endParaRPr>
              </a:p>
              <a:p>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3</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m:t>
                        </m:r>
                        <m:r>
                          <a:rPr lang="cs-CZ" altLang="zh-CN" i="1">
                            <a:solidFill>
                              <a:srgbClr val="C00000"/>
                            </a:solidFill>
                            <a:latin typeface="Cambria Math" panose="02040503050406030204" pitchFamily="18" charset="0"/>
                          </a:rPr>
                          <m:t>4</m:t>
                        </m:r>
                      </m:sub>
                    </m:sSub>
                  </m:oMath>
                </a14:m>
                <a:r>
                  <a:rPr lang="en-US" altLang="zh-CN" dirty="0">
                    <a:solidFill>
                      <a:srgbClr val="C00000"/>
                    </a:solidFill>
                    <a:latin typeface="Cambria Math" panose="02040503050406030204" pitchFamily="18" charset="0"/>
                  </a:rPr>
                  <a:t>+</a:t>
                </a:r>
                <a:r>
                  <a:rPr lang="zh-CN" altLang="en-US" dirty="0">
                    <a:solidFill>
                      <a:srgbClr val="C00000"/>
                    </a:solidFill>
                    <a:latin typeface="Cambria Math" panose="02040503050406030204" pitchFamily="18" charset="0"/>
                  </a:rPr>
                  <a:t> </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4</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m:t>
                        </m:r>
                        <m:r>
                          <a:rPr lang="cs-CZ" altLang="zh-CN" i="1">
                            <a:solidFill>
                              <a:srgbClr val="C00000"/>
                            </a:solidFill>
                            <a:latin typeface="Cambria Math" panose="02040503050406030204" pitchFamily="18" charset="0"/>
                          </a:rPr>
                          <m:t>5</m:t>
                        </m:r>
                      </m:sub>
                    </m:sSub>
                  </m:oMath>
                </a14:m>
                <a:endParaRPr lang="is-IS" altLang="zh-CN" dirty="0"/>
              </a:p>
            </p:txBody>
          </p:sp>
        </mc:Choice>
        <mc:Fallback>
          <p:sp>
            <p:nvSpPr>
              <p:cNvPr id="4" name="文本框 3"/>
              <p:cNvSpPr txBox="1">
                <a:spLocks noRot="1" noChangeAspect="1" noMove="1" noResize="1" noEditPoints="1" noAdjustHandles="1" noChangeArrowheads="1" noChangeShapeType="1" noTextEdit="1"/>
              </p:cNvSpPr>
              <p:nvPr/>
            </p:nvSpPr>
            <p:spPr>
              <a:xfrm>
                <a:off x="9585367" y="3649230"/>
                <a:ext cx="2833280" cy="1753235"/>
              </a:xfrm>
              <a:prstGeom prst="rect">
                <a:avLst/>
              </a:prstGeom>
              <a:blipFill rotWithShape="1">
                <a:blip r:embed="rId8"/>
                <a:stretch>
                  <a:fillRect l="-1" t="-30" r="21"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文本框 42"/>
              <p:cNvSpPr txBox="1"/>
              <p:nvPr/>
            </p:nvSpPr>
            <p:spPr>
              <a:xfrm>
                <a:off x="1379398" y="4514789"/>
                <a:ext cx="427990"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a:latin typeface="Cambria Math" panose="02040503050406030204" pitchFamily="18" charset="0"/>
                            </a:rPr>
                          </m:ctrlPr>
                        </m:sSubPr>
                        <m:e>
                          <m:r>
                            <a:rPr lang="is-IS" altLang="zh-CN" b="0" i="1">
                              <a:latin typeface="Cambria Math" panose="02040503050406030204" pitchFamily="18" charset="0"/>
                            </a:rPr>
                            <m:t>𝑦</m:t>
                          </m:r>
                        </m:e>
                        <m:sub>
                          <m:r>
                            <a:rPr lang="is-IS" altLang="zh-CN" b="0" i="1">
                              <a:latin typeface="Cambria Math" panose="02040503050406030204" pitchFamily="18" charset="0"/>
                            </a:rPr>
                            <m:t>1</m:t>
                          </m:r>
                        </m:sub>
                      </m:sSub>
                    </m:oMath>
                  </m:oMathPara>
                </a14:m>
                <a:endParaRPr lang="is-IS" altLang="zh-CN" dirty="0"/>
              </a:p>
            </p:txBody>
          </p:sp>
        </mc:Choice>
        <mc:Fallback>
          <p:sp>
            <p:nvSpPr>
              <p:cNvPr id="43" name="文本框 42"/>
              <p:cNvSpPr txBox="1">
                <a:spLocks noRot="1" noChangeAspect="1" noMove="1" noResize="1" noEditPoints="1" noAdjustHandles="1" noChangeArrowheads="1" noChangeShapeType="1" noTextEdit="1"/>
              </p:cNvSpPr>
              <p:nvPr/>
            </p:nvSpPr>
            <p:spPr>
              <a:xfrm>
                <a:off x="1379398" y="4514789"/>
                <a:ext cx="427990" cy="368300"/>
              </a:xfrm>
              <a:prstGeom prst="rect">
                <a:avLst/>
              </a:prstGeom>
              <a:blipFill rotWithShape="1">
                <a:blip r:embed="rId9"/>
                <a:stretch>
                  <a:fillRect l="-42" t="-156" r="42" b="1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文本框 43"/>
              <p:cNvSpPr txBox="1"/>
              <p:nvPr/>
            </p:nvSpPr>
            <p:spPr>
              <a:xfrm>
                <a:off x="1383305" y="4213897"/>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2</m:t>
                          </m:r>
                        </m:sub>
                      </m:sSub>
                    </m:oMath>
                  </m:oMathPara>
                </a14:m>
                <a:endParaRPr lang="is-IS" altLang="zh-CN" dirty="0"/>
              </a:p>
            </p:txBody>
          </p:sp>
        </mc:Choice>
        <mc:Fallback>
          <p:sp>
            <p:nvSpPr>
              <p:cNvPr id="44" name="文本框 43"/>
              <p:cNvSpPr txBox="1">
                <a:spLocks noRot="1" noChangeAspect="1" noMove="1" noResize="1" noEditPoints="1" noAdjustHandles="1" noChangeArrowheads="1" noChangeShapeType="1" noTextEdit="1"/>
              </p:cNvSpPr>
              <p:nvPr/>
            </p:nvSpPr>
            <p:spPr>
              <a:xfrm>
                <a:off x="1383305" y="4213897"/>
                <a:ext cx="429895" cy="368300"/>
              </a:xfrm>
              <a:prstGeom prst="rect">
                <a:avLst/>
              </a:prstGeom>
              <a:blipFill rotWithShape="1">
                <a:blip r:embed="rId10"/>
                <a:stretch>
                  <a:fillRect l="-64" t="-10" r="6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文本框 44"/>
              <p:cNvSpPr txBox="1"/>
              <p:nvPr/>
            </p:nvSpPr>
            <p:spPr>
              <a:xfrm>
                <a:off x="1392110" y="3933610"/>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3</m:t>
                          </m:r>
                        </m:sub>
                      </m:sSub>
                    </m:oMath>
                  </m:oMathPara>
                </a14:m>
                <a:endParaRPr lang="is-IS" altLang="zh-CN" dirty="0"/>
              </a:p>
            </p:txBody>
          </p:sp>
        </mc:Choice>
        <mc:Fallback>
          <p:sp>
            <p:nvSpPr>
              <p:cNvPr id="45" name="文本框 44"/>
              <p:cNvSpPr txBox="1">
                <a:spLocks noRot="1" noChangeAspect="1" noMove="1" noResize="1" noEditPoints="1" noAdjustHandles="1" noChangeArrowheads="1" noChangeShapeType="1" noTextEdit="1"/>
              </p:cNvSpPr>
              <p:nvPr/>
            </p:nvSpPr>
            <p:spPr>
              <a:xfrm>
                <a:off x="1392110" y="3933610"/>
                <a:ext cx="429895" cy="368300"/>
              </a:xfrm>
              <a:prstGeom prst="rect">
                <a:avLst/>
              </a:prstGeom>
              <a:blipFill rotWithShape="1">
                <a:blip r:embed="rId11"/>
                <a:stretch>
                  <a:fillRect l="-44" t="-114" r="44" b="114"/>
                </a:stretch>
              </a:blipFill>
            </p:spPr>
            <p:txBody>
              <a:bodyPr/>
              <a:lstStyle/>
              <a:p>
                <a:r>
                  <a:rPr lang="zh-CN" altLang="en-US">
                    <a:noFill/>
                  </a:rPr>
                  <a:t> </a:t>
                </a:r>
              </a:p>
            </p:txBody>
          </p:sp>
        </mc:Fallback>
      </mc:AlternateContent>
      <p:cxnSp>
        <p:nvCxnSpPr>
          <p:cNvPr id="46" name="直线箭头连接符 45"/>
          <p:cNvCxnSpPr/>
          <p:nvPr/>
        </p:nvCxnSpPr>
        <p:spPr>
          <a:xfrm flipV="1">
            <a:off x="1766276" y="4113597"/>
            <a:ext cx="427244" cy="10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p:nvPr/>
        </p:nvCxnSpPr>
        <p:spPr>
          <a:xfrm flipV="1">
            <a:off x="1766276" y="4312239"/>
            <a:ext cx="570839" cy="172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p:nvPr/>
        </p:nvCxnSpPr>
        <p:spPr>
          <a:xfrm flipV="1">
            <a:off x="1746371" y="4474830"/>
            <a:ext cx="734450" cy="288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34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mc:Choice>
        <mc:Fallback xmlns="">
          <p:graphicFrame>
            <p:nvGraphicFramePr>
              <p:cNvPr id="4" name="表格 3"/>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35" name="表格 134"/>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24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bl>
              </a:graphicData>
            </a:graphic>
          </p:graphicFrame>
        </mc:Choice>
        <mc:Fallback xmlns="">
          <p:graphicFrame>
            <p:nvGraphicFramePr>
              <p:cNvPr id="135" name="表格 134"/>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154" name="表格 153"/>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0" i="1" smtClean="0">
                                        <a:solidFill>
                                          <a:schemeClr val="tx1">
                                            <a:lumMod val="95000"/>
                                            <a:lumOff val="5000"/>
                                          </a:schemeClr>
                                        </a:solidFill>
                                        <a:latin typeface="Cambria Math" panose="02040503050406030204" pitchFamily="18" charset="0"/>
                                      </a:rPr>
                                      <m:t>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bl>
              </a:graphicData>
            </a:graphic>
          </p:graphicFrame>
        </mc:Choice>
        <mc:Fallback xmlns="">
          <p:graphicFrame>
            <p:nvGraphicFramePr>
              <p:cNvPr id="154" name="表格 153"/>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sp>
        <p:nvSpPr>
          <p:cNvPr id="2" name="矩形 1"/>
          <p:cNvSpPr/>
          <p:nvPr/>
        </p:nvSpPr>
        <p:spPr>
          <a:xfrm>
            <a:off x="1543846" y="367001"/>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587310" y="1453139"/>
            <a:ext cx="3055448"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多通道卷积</a:t>
            </a:r>
            <a:endParaRPr lang="en-US" altLang="zh-CN" sz="2400" b="1" dirty="0">
              <a:solidFill>
                <a:srgbClr val="CC0099"/>
              </a:solidFill>
              <a:latin typeface="微软雅黑" panose="020B0503020204020204" charset="-122"/>
              <a:ea typeface="微软雅黑" panose="020B0503020204020204" charset="-122"/>
            </a:endParaRPr>
          </a:p>
        </p:txBody>
      </p:sp>
      <p:sp>
        <p:nvSpPr>
          <p:cNvPr id="5" name="文本框 4"/>
          <p:cNvSpPr txBox="1"/>
          <p:nvPr/>
        </p:nvSpPr>
        <p:spPr>
          <a:xfrm>
            <a:off x="4241266" y="3580936"/>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81" name="文本框 80"/>
          <p:cNvSpPr txBox="1"/>
          <p:nvPr/>
        </p:nvSpPr>
        <p:spPr>
          <a:xfrm>
            <a:off x="7019672" y="3480841"/>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a:solidFill>
                                          <a:schemeClr val="tx1"/>
                                        </a:solidFill>
                                        <a:latin typeface="Cambria Math" panose="02040503050406030204" pitchFamily="18" charset="0"/>
                                      </a:rPr>
                                      <m:t>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smtClean="0">
                                        <a:solidFill>
                                          <a:schemeClr val="tx1"/>
                                        </a:solidFill>
                                        <a:latin typeface="Cambria Math" panose="02040503050406030204" pitchFamily="18" charset="0"/>
                                      </a:rPr>
                                      <m:t>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endParaRPr lang="zh-CN" altLang="en-US" sz="16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88" name="文本框 87"/>
          <p:cNvSpPr txBox="1"/>
          <p:nvPr/>
        </p:nvSpPr>
        <p:spPr>
          <a:xfrm>
            <a:off x="587310" y="6146241"/>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7" name="文字方塊 55"/>
          <p:cNvSpPr txBox="1"/>
          <p:nvPr/>
        </p:nvSpPr>
        <p:spPr>
          <a:xfrm>
            <a:off x="4954313" y="2928331"/>
            <a:ext cx="1283151" cy="398780"/>
          </a:xfrm>
          <a:prstGeom prst="rect">
            <a:avLst/>
          </a:prstGeom>
          <a:noFill/>
        </p:spPr>
        <p:txBody>
          <a:bodyPr wrap="square" rtlCol="0">
            <a:spAutoFit/>
          </a:bodyPr>
          <a:lstStyle/>
          <a:p>
            <a:pPr algn="ct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k</a:t>
            </a:r>
            <a:r>
              <a:rPr lang="en-US" altLang="zh-TW" sz="2000" dirty="0">
                <a:solidFill>
                  <a:srgbClr val="FF0000"/>
                </a:solidFill>
                <a:latin typeface="微软雅黑" panose="020B0503020204020204" charset="-122"/>
                <a:ea typeface="微软雅黑" panose="020B0503020204020204" charset="-122"/>
              </a:rPr>
              <a:t>ernel</a:t>
            </a:r>
            <a:endParaRPr lang="zh-TW" altLang="en-US" sz="2000" dirty="0">
              <a:solidFill>
                <a:srgbClr val="FF0000"/>
              </a:solidFill>
              <a:latin typeface="微软雅黑" panose="020B0503020204020204" charset="-122"/>
              <a:ea typeface="微软雅黑" panose="020B0503020204020204" charset="-122"/>
            </a:endParaRPr>
          </a:p>
        </p:txBody>
      </p:sp>
      <p:sp>
        <p:nvSpPr>
          <p:cNvPr id="138" name="文字方塊 55"/>
          <p:cNvSpPr txBox="1"/>
          <p:nvPr/>
        </p:nvSpPr>
        <p:spPr>
          <a:xfrm>
            <a:off x="7004010" y="2914454"/>
            <a:ext cx="3028297"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feature</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map</a:t>
            </a:r>
            <a:endParaRPr lang="zh-TW" altLang="en-US" sz="2000" dirty="0">
              <a:solidFill>
                <a:srgbClr val="FF0000"/>
              </a:solidFill>
              <a:latin typeface="微软雅黑" panose="020B0503020204020204" charset="-122"/>
              <a:ea typeface="微软雅黑" panose="020B0503020204020204" charset="-122"/>
            </a:endParaRPr>
          </a:p>
        </p:txBody>
      </p:sp>
      <p:sp>
        <p:nvSpPr>
          <p:cNvPr id="139" name="文字方塊 55"/>
          <p:cNvSpPr txBox="1"/>
          <p:nvPr/>
        </p:nvSpPr>
        <p:spPr>
          <a:xfrm>
            <a:off x="1138461" y="2764651"/>
            <a:ext cx="3437466"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maps</a:t>
            </a:r>
            <a:endParaRPr lang="zh-TW" altLang="en-US" sz="2000" dirty="0">
              <a:latin typeface="微软雅黑" panose="020B0503020204020204" charset="-122"/>
              <a:ea typeface="微软雅黑" panose="020B0503020204020204" charset="-122"/>
            </a:endParaRPr>
          </a:p>
        </p:txBody>
      </p:sp>
      <p:cxnSp>
        <p:nvCxnSpPr>
          <p:cNvPr id="21" name="直线箭头连接符 20"/>
          <p:cNvCxnSpPr/>
          <p:nvPr/>
        </p:nvCxnSpPr>
        <p:spPr>
          <a:xfrm flipV="1">
            <a:off x="6476513" y="2540000"/>
            <a:ext cx="462546" cy="774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立方体 21"/>
          <p:cNvSpPr/>
          <p:nvPr/>
        </p:nvSpPr>
        <p:spPr>
          <a:xfrm>
            <a:off x="6952745" y="1702399"/>
            <a:ext cx="819655" cy="787378"/>
          </a:xfrm>
          <a:prstGeom prst="cube">
            <a:avLst>
              <a:gd name="adj" fmla="val 1665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p:cNvSpPr txBox="1"/>
          <p:nvPr/>
        </p:nvSpPr>
        <p:spPr>
          <a:xfrm>
            <a:off x="7924801" y="1579056"/>
            <a:ext cx="1911004"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卷积核通常</a:t>
            </a:r>
            <a:r>
              <a:rPr kumimoji="1" lang="zh-CN" altLang="en-US">
                <a:latin typeface="微软雅黑" panose="020B0503020204020204" charset="-122"/>
                <a:ea typeface="微软雅黑" panose="020B0503020204020204" charset="-122"/>
                <a:cs typeface="微软雅黑" panose="020B0503020204020204" charset="-122"/>
              </a:rPr>
              <a:t>表示为一个立方体</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4" name="文本框 23"/>
          <p:cNvSpPr txBox="1"/>
          <p:nvPr/>
        </p:nvSpPr>
        <p:spPr>
          <a:xfrm>
            <a:off x="9650890" y="2791343"/>
            <a:ext cx="1911004" cy="922020"/>
          </a:xfrm>
          <a:prstGeom prst="rect">
            <a:avLst/>
          </a:prstGeom>
          <a:noFill/>
        </p:spPr>
        <p:txBody>
          <a:bodyPr wrap="squar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输出为对应通道在滑动窗口内的卷积的和</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cxnSp>
        <p:nvCxnSpPr>
          <p:cNvPr id="25" name="直线箭头连接符 24"/>
          <p:cNvCxnSpPr/>
          <p:nvPr/>
        </p:nvCxnSpPr>
        <p:spPr>
          <a:xfrm flipV="1">
            <a:off x="8699500" y="3164762"/>
            <a:ext cx="951390" cy="4161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766276" y="4713241"/>
            <a:ext cx="2704123" cy="368300"/>
          </a:xfrm>
          <a:prstGeom prst="rect">
            <a:avLst/>
          </a:prstGeom>
          <a:noFill/>
        </p:spPr>
        <p:txBody>
          <a:bodyPr wrap="square" rtlCol="0">
            <a:spAutoFit/>
          </a:bodyPr>
          <a:lstStyle/>
          <a:p>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3X3</a:t>
            </a:r>
            <a:r>
              <a:rPr kumimoji="1" lang="zh-CN" altLang="en-US" dirty="0">
                <a:latin typeface="微软雅黑" panose="020B0503020204020204" charset="-122"/>
                <a:ea typeface="微软雅黑" panose="020B0503020204020204" charset="-122"/>
                <a:cs typeface="微软雅黑" panose="020B0503020204020204" charset="-122"/>
              </a:rPr>
              <a:t>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maps</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7" name="文本框 26"/>
          <p:cNvSpPr txBox="1"/>
          <p:nvPr/>
        </p:nvSpPr>
        <p:spPr>
          <a:xfrm>
            <a:off x="4774219" y="4713241"/>
            <a:ext cx="2164840" cy="368300"/>
          </a:xfrm>
          <a:prstGeom prst="rect">
            <a:avLst/>
          </a:prstGeom>
          <a:noFill/>
        </p:spPr>
        <p:txBody>
          <a:bodyPr wrap="square" rtlCol="0">
            <a:spAutoFit/>
          </a:bodyPr>
          <a:lstStyle/>
          <a:p>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的卷积核</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8" name="文本框 27"/>
          <p:cNvSpPr txBox="1"/>
          <p:nvPr/>
        </p:nvSpPr>
        <p:spPr>
          <a:xfrm>
            <a:off x="7670965" y="4713241"/>
            <a:ext cx="2164840"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生成一个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大小的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a:t>
            </a:r>
            <a:endParaRPr kumimoji="1" lang="en-US" altLang="zh-CN" dirty="0">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graphicFrame>
            <p:nvGraphicFramePr>
              <p:cNvPr id="29" name="表格 28"/>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34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29" name="表格 28"/>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0" name="表格 29"/>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m:t>
                                    </m:r>
                                    <m:r>
                                      <a:rPr lang="en-US" altLang="zh-CN" sz="1200" b="0" i="1">
                                        <a:solidFill>
                                          <a:schemeClr val="tx1"/>
                                        </a:solidFill>
                                        <a:latin typeface="Cambria Math" panose="02040503050406030204" pitchFamily="18" charset="0"/>
                                      </a:rPr>
                                      <m:t>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24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30" name="表格 29"/>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1" name="表格 30"/>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a:solidFill>
                                          <a:schemeClr val="tx1"/>
                                        </a:solidFill>
                                        <a:latin typeface="Cambria Math" panose="02040503050406030204" pitchFamily="18" charset="0"/>
                                        <a:ea typeface="+mn-ea"/>
                                        <a:cs typeface="+mn-cs"/>
                                      </a:rPr>
                                      <m:t>1</m:t>
                                    </m:r>
                                    <m:r>
                                      <a:rPr lang="en-US" altLang="zh-CN" sz="1200" b="0" i="1" kern="1200" smtClean="0">
                                        <a:solidFill>
                                          <a:schemeClr val="tx1"/>
                                        </a:solidFill>
                                        <a:latin typeface="Cambria Math" panose="02040503050406030204" pitchFamily="18" charset="0"/>
                                        <a:ea typeface="+mn-ea"/>
                                        <a:cs typeface="+mn-cs"/>
                                      </a:rPr>
                                      <m:t>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31" name="表格 30"/>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bl>
              </a:graphicData>
            </a:graphic>
          </p:graphicFrame>
        </mc:Fallback>
      </mc:AlternateContent>
      <mc:AlternateContent xmlns:mc="http://schemas.openxmlformats.org/markup-compatibility/2006">
        <mc:Choice xmlns:a14="http://schemas.microsoft.com/office/drawing/2010/main" Requires="a14">
          <p:sp>
            <p:nvSpPr>
              <p:cNvPr id="32" name="文本框 31"/>
              <p:cNvSpPr txBox="1"/>
              <p:nvPr/>
            </p:nvSpPr>
            <p:spPr>
              <a:xfrm>
                <a:off x="1379398" y="4514789"/>
                <a:ext cx="427990"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b="1" i="1">
                              <a:latin typeface="Cambria Math" panose="02040503050406030204" pitchFamily="18" charset="0"/>
                            </a:rPr>
                          </m:ctrlPr>
                        </m:sSubPr>
                        <m:e>
                          <m:r>
                            <a:rPr lang="is-IS" altLang="zh-CN" b="1" i="1">
                              <a:latin typeface="Cambria Math" panose="02040503050406030204" pitchFamily="18" charset="0"/>
                            </a:rPr>
                            <m:t>𝑦</m:t>
                          </m:r>
                        </m:e>
                        <m:sub>
                          <m:r>
                            <a:rPr lang="is-IS" altLang="zh-CN" b="1" i="1">
                              <a:latin typeface="Cambria Math" panose="02040503050406030204" pitchFamily="18" charset="0"/>
                            </a:rPr>
                            <m:t>1</m:t>
                          </m:r>
                        </m:sub>
                      </m:sSub>
                    </m:oMath>
                  </m:oMathPara>
                </a14:m>
                <a:endParaRPr lang="is-IS" altLang="zh-CN" dirty="0"/>
              </a:p>
            </p:txBody>
          </p:sp>
        </mc:Choice>
        <mc:Fallback>
          <p:sp>
            <p:nvSpPr>
              <p:cNvPr id="32" name="文本框 31"/>
              <p:cNvSpPr txBox="1">
                <a:spLocks noRot="1" noChangeAspect="1" noMove="1" noResize="1" noEditPoints="1" noAdjustHandles="1" noChangeArrowheads="1" noChangeShapeType="1" noTextEdit="1"/>
              </p:cNvSpPr>
              <p:nvPr/>
            </p:nvSpPr>
            <p:spPr>
              <a:xfrm>
                <a:off x="1379398" y="4514789"/>
                <a:ext cx="427990" cy="368300"/>
              </a:xfrm>
              <a:prstGeom prst="rect">
                <a:avLst/>
              </a:prstGeom>
              <a:blipFill rotWithShape="1">
                <a:blip r:embed="rId8"/>
                <a:stretch>
                  <a:fillRect l="-42" t="-156" r="42" b="1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p:cNvSpPr txBox="1"/>
              <p:nvPr/>
            </p:nvSpPr>
            <p:spPr>
              <a:xfrm>
                <a:off x="1383305" y="4213897"/>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2</m:t>
                          </m:r>
                        </m:sub>
                      </m:sSub>
                    </m:oMath>
                  </m:oMathPara>
                </a14:m>
                <a:endParaRPr lang="is-IS" altLang="zh-CN" dirty="0"/>
              </a:p>
            </p:txBody>
          </p:sp>
        </mc:Choice>
        <mc:Fallback>
          <p:sp>
            <p:nvSpPr>
              <p:cNvPr id="33" name="文本框 32"/>
              <p:cNvSpPr txBox="1">
                <a:spLocks noRot="1" noChangeAspect="1" noMove="1" noResize="1" noEditPoints="1" noAdjustHandles="1" noChangeArrowheads="1" noChangeShapeType="1" noTextEdit="1"/>
              </p:cNvSpPr>
              <p:nvPr/>
            </p:nvSpPr>
            <p:spPr>
              <a:xfrm>
                <a:off x="1383305" y="4213897"/>
                <a:ext cx="429895" cy="368300"/>
              </a:xfrm>
              <a:prstGeom prst="rect">
                <a:avLst/>
              </a:prstGeom>
              <a:blipFill rotWithShape="1">
                <a:blip r:embed="rId9"/>
                <a:stretch>
                  <a:fillRect l="-64" t="-10" r="6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p:cNvSpPr txBox="1"/>
              <p:nvPr/>
            </p:nvSpPr>
            <p:spPr>
              <a:xfrm>
                <a:off x="1392110" y="3933610"/>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3</m:t>
                          </m:r>
                        </m:sub>
                      </m:sSub>
                    </m:oMath>
                  </m:oMathPara>
                </a14:m>
                <a:endParaRPr lang="is-IS" altLang="zh-CN" dirty="0"/>
              </a:p>
            </p:txBody>
          </p:sp>
        </mc:Choice>
        <mc:Fallback>
          <p:sp>
            <p:nvSpPr>
              <p:cNvPr id="34" name="文本框 33"/>
              <p:cNvSpPr txBox="1">
                <a:spLocks noRot="1" noChangeAspect="1" noMove="1" noResize="1" noEditPoints="1" noAdjustHandles="1" noChangeArrowheads="1" noChangeShapeType="1" noTextEdit="1"/>
              </p:cNvSpPr>
              <p:nvPr/>
            </p:nvSpPr>
            <p:spPr>
              <a:xfrm>
                <a:off x="1392110" y="3933610"/>
                <a:ext cx="429895" cy="368300"/>
              </a:xfrm>
              <a:prstGeom prst="rect">
                <a:avLst/>
              </a:prstGeom>
              <a:blipFill rotWithShape="1">
                <a:blip r:embed="rId10"/>
                <a:stretch>
                  <a:fillRect l="-44" t="-114" r="44" b="114"/>
                </a:stretch>
              </a:blipFill>
            </p:spPr>
            <p:txBody>
              <a:bodyPr/>
              <a:lstStyle/>
              <a:p>
                <a:r>
                  <a:rPr lang="zh-CN" altLang="en-US">
                    <a:noFill/>
                  </a:rPr>
                  <a:t> </a:t>
                </a:r>
              </a:p>
            </p:txBody>
          </p:sp>
        </mc:Fallback>
      </mc:AlternateContent>
      <p:cxnSp>
        <p:nvCxnSpPr>
          <p:cNvPr id="35" name="直线箭头连接符 34"/>
          <p:cNvCxnSpPr/>
          <p:nvPr/>
        </p:nvCxnSpPr>
        <p:spPr>
          <a:xfrm flipV="1">
            <a:off x="1766276" y="4113597"/>
            <a:ext cx="427244" cy="10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p:cNvCxnSpPr/>
          <p:nvPr/>
        </p:nvCxnSpPr>
        <p:spPr>
          <a:xfrm flipV="1">
            <a:off x="1766276" y="4312239"/>
            <a:ext cx="570839" cy="172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V="1">
            <a:off x="1746371" y="4474830"/>
            <a:ext cx="734450" cy="288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本框 37"/>
              <p:cNvSpPr txBox="1"/>
              <p:nvPr/>
            </p:nvSpPr>
            <p:spPr>
              <a:xfrm>
                <a:off x="9585367" y="3649230"/>
                <a:ext cx="2833280" cy="2030095"/>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a:latin typeface="Cambria Math" panose="02040503050406030204" pitchFamily="18" charset="0"/>
                          </a:rPr>
                          <m:t>ℎ</m:t>
                        </m:r>
                      </m:e>
                      <m:sub>
                        <m:r>
                          <a:rPr lang="en-US" altLang="zh-CN" b="0" i="1" smtClean="0">
                            <a:latin typeface="Cambria Math" panose="02040503050406030204" pitchFamily="18" charset="0"/>
                          </a:rPr>
                          <m:t>2</m:t>
                        </m:r>
                      </m:sub>
                    </m:sSub>
                  </m:oMath>
                </a14:m>
                <a:r>
                  <a:rPr kumimoji="1" lang="en-US" altLang="zh-CN" dirty="0"/>
                  <a:t>=</a:t>
                </a:r>
                <a14:m>
                  <m:oMath xmlns:m="http://schemas.openxmlformats.org/officeDocument/2006/math">
                    <m:sSub>
                      <m:sSubPr>
                        <m:ctrlPr>
                          <a:rPr lang="is-IS" altLang="zh-CN" i="1" smtClean="0">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1</m:t>
                        </m:r>
                      </m:sub>
                    </m:sSub>
                    <m:r>
                      <a:rPr lang="zh-CN" altLang="en-US" b="0" i="1" smtClean="0">
                        <a:solidFill>
                          <a:schemeClr val="accent1">
                            <a:lumMod val="75000"/>
                          </a:schemeClr>
                        </a:solidFill>
                        <a:latin typeface="Cambria Math" panose="02040503050406030204" pitchFamily="18" charset="0"/>
                      </a:rPr>
                      <m:t>∗</m:t>
                    </m:r>
                    <m:sSub>
                      <m:sSubPr>
                        <m:ctrlPr>
                          <a:rPr lang="cs-CZ" altLang="zh-CN" i="1" smtClean="0">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2</m:t>
                        </m:r>
                      </m:sub>
                    </m:sSub>
                  </m:oMath>
                </a14:m>
                <a:r>
                  <a:rPr lang="en-US" altLang="zh-CN" dirty="0">
                    <a:solidFill>
                      <a:schemeClr val="accent1">
                        <a:lumMod val="75000"/>
                      </a:schemeClr>
                    </a:solidFill>
                  </a:rPr>
                  <a:t>+</a:t>
                </a:r>
                <a14:m>
                  <m:oMath xmlns:m="http://schemas.openxmlformats.org/officeDocument/2006/math">
                    <m:sSub>
                      <m:sSubPr>
                        <m:ctrlPr>
                          <a:rPr lang="is-IS" altLang="zh-CN" i="1" smtClean="0">
                            <a:solidFill>
                              <a:schemeClr val="accent1">
                                <a:lumMod val="75000"/>
                              </a:schemeClr>
                            </a:solidFill>
                            <a:latin typeface="Cambria Math" panose="02040503050406030204" pitchFamily="18" charset="0"/>
                          </a:rPr>
                        </m:ctrlPr>
                      </m:sSubPr>
                      <m:e>
                        <m:r>
                          <a:rPr lang="zh-CN" altLang="en-US" b="0" i="1" smtClean="0">
                            <a:solidFill>
                              <a:schemeClr val="accent1">
                                <a:lumMod val="75000"/>
                              </a:schemeClr>
                            </a:solidFill>
                            <a:latin typeface="Cambria Math" panose="02040503050406030204" pitchFamily="18" charset="0"/>
                          </a:rPr>
                          <m:t> </m:t>
                        </m:r>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2</m:t>
                        </m:r>
                      </m:sub>
                    </m:sSub>
                    <m:r>
                      <a:rPr lang="zh-CN" altLang="en-US" b="0" i="1" smtClean="0">
                        <a:solidFill>
                          <a:schemeClr val="accent1">
                            <a:lumMod val="75000"/>
                          </a:schemeClr>
                        </a:solidFill>
                        <a:latin typeface="Cambria Math" panose="02040503050406030204" pitchFamily="18" charset="0"/>
                      </a:rPr>
                      <m:t>∗</m:t>
                    </m:r>
                  </m:oMath>
                </a14:m>
                <a:r>
                  <a:rPr lang="zh-CN" altLang="en-US" dirty="0">
                    <a:solidFill>
                      <a:schemeClr val="accent1">
                        <a:lumMod val="75000"/>
                      </a:schemeClr>
                    </a:solidFill>
                  </a:rPr>
                  <a:t> </a:t>
                </a:r>
                <a14:m>
                  <m:oMath xmlns:m="http://schemas.openxmlformats.org/officeDocument/2006/math">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3</m:t>
                        </m:r>
                      </m:sub>
                    </m:sSub>
                  </m:oMath>
                </a14:m>
                <a:r>
                  <a:rPr lang="zh-CN" altLang="en-US" dirty="0">
                    <a:solidFill>
                      <a:schemeClr val="accent1">
                        <a:lumMod val="75000"/>
                      </a:schemeClr>
                    </a:solidFill>
                  </a:rPr>
                  <a:t> </a:t>
                </a:r>
                <a:r>
                  <a:rPr lang="en-US" altLang="zh-CN" dirty="0">
                    <a:solidFill>
                      <a:schemeClr val="accent1">
                        <a:lumMod val="75000"/>
                      </a:schemeClr>
                    </a:solidFill>
                  </a:rPr>
                  <a:t>+</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13</m:t>
                        </m:r>
                      </m:sub>
                    </m:sSub>
                    <m:r>
                      <a:rPr lang="zh-CN" altLang="en-US" b="0" i="1" smtClean="0">
                        <a:solidFill>
                          <a:schemeClr val="accent1">
                            <a:lumMod val="75000"/>
                          </a:schemeClr>
                        </a:solidFill>
                        <a:latin typeface="Cambria Math" panose="02040503050406030204" pitchFamily="18" charset="0"/>
                      </a:rPr>
                      <m:t>∗</m:t>
                    </m:r>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5</m:t>
                        </m:r>
                      </m:sub>
                    </m:sSub>
                  </m:oMath>
                </a14:m>
                <a:r>
                  <a:rPr lang="en-US" altLang="zh-CN" dirty="0">
                    <a:solidFill>
                      <a:schemeClr val="accent1">
                        <a:lumMod val="75000"/>
                      </a:schemeClr>
                    </a:solidFill>
                  </a:rPr>
                  <a:t>+</a:t>
                </a:r>
                <a:r>
                  <a:rPr lang="zh-CN" altLang="en-US" dirty="0">
                    <a:solidFill>
                      <a:schemeClr val="accent1">
                        <a:lumMod val="75000"/>
                      </a:schemeClr>
                    </a:solidFill>
                  </a:rPr>
                  <a:t> </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14</m:t>
                        </m:r>
                      </m:sub>
                    </m:sSub>
                    <m:r>
                      <a:rPr lang="zh-CN" altLang="en-US" b="0" i="1" smtClean="0">
                        <a:solidFill>
                          <a:schemeClr val="accent1">
                            <a:lumMod val="75000"/>
                          </a:schemeClr>
                        </a:solidFill>
                        <a:latin typeface="Cambria Math" panose="02040503050406030204" pitchFamily="18" charset="0"/>
                      </a:rPr>
                      <m:t>∗</m:t>
                    </m:r>
                    <m:sSub>
                      <m:sSubPr>
                        <m:ctrlPr>
                          <a:rPr lang="cs-CZ" altLang="zh-CN" i="1" smtClean="0">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en-US" altLang="zh-CN" b="0" i="1" smtClean="0">
                            <a:solidFill>
                              <a:schemeClr val="accent1">
                                <a:lumMod val="75000"/>
                              </a:schemeClr>
                            </a:solidFill>
                            <a:latin typeface="Cambria Math" panose="02040503050406030204" pitchFamily="18" charset="0"/>
                          </a:rPr>
                          <m:t>16</m:t>
                        </m:r>
                      </m:sub>
                    </m:sSub>
                  </m:oMath>
                </a14:m>
                <a:endParaRPr lang="is-IS" altLang="zh-CN" dirty="0"/>
              </a:p>
              <a:p>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1</m:t>
                        </m:r>
                      </m:sub>
                    </m:sSub>
                    <m:r>
                      <a:rPr lang="zh-CN" altLang="en-US" b="0" i="1">
                        <a:solidFill>
                          <a:schemeClr val="accent6">
                            <a:lumMod val="75000"/>
                          </a:schemeClr>
                        </a:solidFill>
                        <a:latin typeface="Cambria Math" panose="02040503050406030204" pitchFamily="18" charset="0"/>
                      </a:rPr>
                      <m:t>∗</m:t>
                    </m:r>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22</m:t>
                        </m:r>
                      </m:sub>
                    </m:sSub>
                  </m:oMath>
                </a14:m>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zh-CN" altLang="en-US" b="0" i="1">
                            <a:solidFill>
                              <a:schemeClr val="accent6">
                                <a:lumMod val="75000"/>
                              </a:schemeClr>
                            </a:solidFill>
                            <a:latin typeface="Cambria Math" panose="02040503050406030204" pitchFamily="18" charset="0"/>
                          </a:rPr>
                          <m:t> </m:t>
                        </m:r>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2</m:t>
                        </m:r>
                      </m:sub>
                    </m:sSub>
                    <m:r>
                      <a:rPr lang="zh-CN" altLang="en-US" b="0" i="1">
                        <a:solidFill>
                          <a:schemeClr val="accent6">
                            <a:lumMod val="75000"/>
                          </a:schemeClr>
                        </a:solidFill>
                        <a:latin typeface="Cambria Math" panose="02040503050406030204" pitchFamily="18" charset="0"/>
                      </a:rPr>
                      <m:t>∗</m:t>
                    </m:r>
                  </m:oMath>
                </a14:m>
                <a:r>
                  <a:rPr lang="zh-CN" altLang="en-US" dirty="0">
                    <a:solidFill>
                      <a:schemeClr val="accent6">
                        <a:lumMod val="75000"/>
                      </a:schemeClr>
                    </a:solidFill>
                  </a:rPr>
                  <a:t> </a:t>
                </a:r>
                <a14:m>
                  <m:oMath xmlns:m="http://schemas.openxmlformats.org/officeDocument/2006/math">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23</m:t>
                        </m:r>
                      </m:sub>
                    </m:sSub>
                  </m:oMath>
                </a14:m>
                <a:r>
                  <a:rPr lang="zh-CN" altLang="en-US" dirty="0">
                    <a:solidFill>
                      <a:schemeClr val="accent6">
                        <a:lumMod val="75000"/>
                      </a:schemeClr>
                    </a:solidFill>
                  </a:rPr>
                  <a:t> </a:t>
                </a:r>
                <a:endParaRPr lang="en-US" altLang="zh-CN" dirty="0">
                  <a:solidFill>
                    <a:schemeClr val="accent6">
                      <a:lumMod val="75000"/>
                    </a:schemeClr>
                  </a:solidFill>
                </a:endParaRPr>
              </a:p>
              <a:p>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3</m:t>
                        </m:r>
                      </m:sub>
                    </m:sSub>
                    <m:r>
                      <a:rPr lang="zh-CN" altLang="en-US" b="0" i="1">
                        <a:solidFill>
                          <a:schemeClr val="accent6">
                            <a:lumMod val="75000"/>
                          </a:schemeClr>
                        </a:solidFill>
                        <a:latin typeface="Cambria Math" panose="02040503050406030204" pitchFamily="18" charset="0"/>
                      </a:rPr>
                      <m:t>∗</m:t>
                    </m:r>
                    <m:sSub>
                      <m:sSubPr>
                        <m:ctrlPr>
                          <a:rPr lang="cs-CZ" altLang="zh-CN" i="1" smtClean="0">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25</m:t>
                        </m:r>
                      </m:sub>
                    </m:sSub>
                  </m:oMath>
                </a14:m>
                <a:r>
                  <a:rPr lang="en-US" altLang="zh-CN" dirty="0">
                    <a:solidFill>
                      <a:schemeClr val="accent6">
                        <a:lumMod val="75000"/>
                      </a:schemeClr>
                    </a:solidFill>
                    <a:latin typeface="Cambria Math" panose="02040503050406030204" pitchFamily="18" charset="0"/>
                  </a:rPr>
                  <a:t>+</a:t>
                </a:r>
                <a:r>
                  <a:rPr lang="zh-CN" altLang="en-US" dirty="0">
                    <a:solidFill>
                      <a:schemeClr val="accent6">
                        <a:lumMod val="75000"/>
                      </a:schemeClr>
                    </a:solidFill>
                    <a:latin typeface="Cambria Math" panose="02040503050406030204" pitchFamily="18" charset="0"/>
                  </a:rPr>
                  <a:t> </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i="1">
                            <a:solidFill>
                              <a:schemeClr val="accent6">
                                <a:lumMod val="75000"/>
                              </a:schemeClr>
                            </a:solidFill>
                            <a:latin typeface="Cambria Math" panose="02040503050406030204" pitchFamily="18" charset="0"/>
                          </a:rPr>
                          <m:t>4</m:t>
                        </m:r>
                      </m:sub>
                    </m:sSub>
                    <m:r>
                      <a:rPr lang="zh-CN" altLang="en-US" b="0" i="1">
                        <a:solidFill>
                          <a:schemeClr val="accent6">
                            <a:lumMod val="75000"/>
                          </a:schemeClr>
                        </a:solidFill>
                        <a:latin typeface="Cambria Math" panose="02040503050406030204" pitchFamily="18" charset="0"/>
                      </a:rPr>
                      <m:t>∗</m:t>
                    </m:r>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26</m:t>
                        </m:r>
                      </m:sub>
                    </m:sSub>
                  </m:oMath>
                </a14:m>
                <a:endParaRPr lang="is-IS" altLang="zh-CN" dirty="0"/>
              </a:p>
              <a:p>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1</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32</m:t>
                        </m:r>
                      </m:sub>
                    </m:sSub>
                  </m:oMath>
                </a14:m>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 </m:t>
                        </m:r>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2</m:t>
                        </m:r>
                      </m:sub>
                    </m:sSub>
                    <m:r>
                      <a:rPr lang="zh-CN" altLang="en-US" i="1">
                        <a:solidFill>
                          <a:srgbClr val="C00000"/>
                        </a:solidFill>
                        <a:latin typeface="Cambria Math" panose="02040503050406030204" pitchFamily="18" charset="0"/>
                      </a:rPr>
                      <m:t>∗</m:t>
                    </m:r>
                  </m:oMath>
                </a14:m>
                <a:r>
                  <a:rPr lang="zh-CN" altLang="en-US" dirty="0">
                    <a:solidFill>
                      <a:srgbClr val="C00000"/>
                    </a:solidFill>
                  </a:rPr>
                  <a:t> </a:t>
                </a:r>
                <a14:m>
                  <m:oMath xmlns:m="http://schemas.openxmlformats.org/officeDocument/2006/math">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33</m:t>
                        </m:r>
                      </m:sub>
                    </m:sSub>
                  </m:oMath>
                </a14:m>
                <a:r>
                  <a:rPr lang="zh-CN" altLang="en-US" dirty="0">
                    <a:solidFill>
                      <a:srgbClr val="C00000"/>
                    </a:solidFill>
                  </a:rPr>
                  <a:t> </a:t>
                </a:r>
                <a:endParaRPr lang="en-US" altLang="zh-CN" dirty="0">
                  <a:solidFill>
                    <a:srgbClr val="C00000"/>
                  </a:solidFill>
                </a:endParaRPr>
              </a:p>
              <a:p>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3</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35</m:t>
                        </m:r>
                      </m:sub>
                    </m:sSub>
                  </m:oMath>
                </a14:m>
                <a:r>
                  <a:rPr lang="en-US" altLang="zh-CN" dirty="0">
                    <a:solidFill>
                      <a:srgbClr val="C00000"/>
                    </a:solidFill>
                    <a:latin typeface="Cambria Math" panose="02040503050406030204" pitchFamily="18" charset="0"/>
                  </a:rPr>
                  <a:t>+</a:t>
                </a:r>
                <a:r>
                  <a:rPr lang="zh-CN" altLang="en-US" dirty="0">
                    <a:solidFill>
                      <a:srgbClr val="C00000"/>
                    </a:solidFill>
                    <a:latin typeface="Cambria Math" panose="02040503050406030204" pitchFamily="18" charset="0"/>
                  </a:rPr>
                  <a:t> </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4</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36</m:t>
                        </m:r>
                      </m:sub>
                    </m:sSub>
                  </m:oMath>
                </a14:m>
                <a:endParaRPr lang="is-IS" altLang="zh-CN" dirty="0"/>
              </a:p>
              <a:p>
                <a:r>
                  <a:rPr lang="en-US" altLang="zh-CN" dirty="0"/>
                  <a:t>……</a:t>
                </a:r>
                <a:endParaRPr lang="is-IS" altLang="zh-CN" dirty="0"/>
              </a:p>
            </p:txBody>
          </p:sp>
        </mc:Choice>
        <mc:Fallback>
          <p:sp>
            <p:nvSpPr>
              <p:cNvPr id="38" name="文本框 37"/>
              <p:cNvSpPr txBox="1">
                <a:spLocks noRot="1" noChangeAspect="1" noMove="1" noResize="1" noEditPoints="1" noAdjustHandles="1" noChangeArrowheads="1" noChangeShapeType="1" noTextEdit="1"/>
              </p:cNvSpPr>
              <p:nvPr/>
            </p:nvSpPr>
            <p:spPr>
              <a:xfrm>
                <a:off x="9585367" y="3649230"/>
                <a:ext cx="2833280" cy="2030095"/>
              </a:xfrm>
              <a:prstGeom prst="rect">
                <a:avLst/>
              </a:prstGeom>
              <a:blipFill rotWithShape="1">
                <a:blip r:embed="rId11"/>
                <a:stretch>
                  <a:fillRect l="-1" t="-26" r="21" b="26"/>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34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mc:Choice>
        <mc:Fallback xmlns="">
          <p:graphicFrame>
            <p:nvGraphicFramePr>
              <p:cNvPr id="21" name="表格 20"/>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表格 21"/>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24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bl>
              </a:graphicData>
            </a:graphic>
          </p:graphicFrame>
        </mc:Choice>
        <mc:Fallback xmlns="">
          <p:graphicFrame>
            <p:nvGraphicFramePr>
              <p:cNvPr id="22" name="表格 21"/>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3" name="表格 22"/>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0" i="1" smtClean="0">
                                        <a:solidFill>
                                          <a:schemeClr val="tx1">
                                            <a:lumMod val="95000"/>
                                            <a:lumOff val="5000"/>
                                          </a:schemeClr>
                                        </a:solidFill>
                                        <a:latin typeface="Cambria Math" panose="02040503050406030204" pitchFamily="18" charset="0"/>
                                      </a:rPr>
                                      <m:t>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bl>
              </a:graphicData>
            </a:graphic>
          </p:graphicFrame>
        </mc:Choice>
        <mc:Fallback xmlns="">
          <p:graphicFrame>
            <p:nvGraphicFramePr>
              <p:cNvPr id="23" name="表格 22"/>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sp>
        <p:nvSpPr>
          <p:cNvPr id="2" name="矩形 1"/>
          <p:cNvSpPr/>
          <p:nvPr/>
        </p:nvSpPr>
        <p:spPr>
          <a:xfrm>
            <a:off x="1543846" y="367001"/>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370472" y="1482057"/>
            <a:ext cx="3055448"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多通道卷积</a:t>
            </a:r>
            <a:endParaRPr lang="en-US" altLang="zh-CN" sz="2400" b="1" dirty="0">
              <a:solidFill>
                <a:srgbClr val="CC0099"/>
              </a:solidFill>
              <a:latin typeface="微软雅黑" panose="020B0503020204020204" charset="-122"/>
              <a:ea typeface="微软雅黑" panose="020B0503020204020204" charset="-122"/>
            </a:endParaRPr>
          </a:p>
        </p:txBody>
      </p:sp>
      <p:sp>
        <p:nvSpPr>
          <p:cNvPr id="5" name="文本框 4"/>
          <p:cNvSpPr txBox="1"/>
          <p:nvPr/>
        </p:nvSpPr>
        <p:spPr>
          <a:xfrm>
            <a:off x="4241266" y="3580936"/>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81" name="文本框 80"/>
          <p:cNvSpPr txBox="1"/>
          <p:nvPr/>
        </p:nvSpPr>
        <p:spPr>
          <a:xfrm>
            <a:off x="7019672" y="3480841"/>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a:solidFill>
                                          <a:schemeClr val="tx1"/>
                                        </a:solidFill>
                                        <a:latin typeface="Cambria Math" panose="02040503050406030204" pitchFamily="18" charset="0"/>
                                      </a:rPr>
                                      <m:t>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smtClean="0">
                                        <a:solidFill>
                                          <a:schemeClr val="tx1"/>
                                        </a:solidFill>
                                        <a:latin typeface="Cambria Math" panose="02040503050406030204" pitchFamily="18" charset="0"/>
                                      </a:rPr>
                                      <m:t>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smtClean="0">
                                        <a:solidFill>
                                          <a:schemeClr val="tx1"/>
                                        </a:solidFill>
                                        <a:latin typeface="Cambria Math" panose="02040503050406030204" pitchFamily="18" charset="0"/>
                                      </a:rPr>
                                      <m:t>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Choice>
        <mc:Fallback xmlns="">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Fallback>
      </mc:AlternateContent>
      <p:sp>
        <p:nvSpPr>
          <p:cNvPr id="88" name="文本框 87"/>
          <p:cNvSpPr txBox="1"/>
          <p:nvPr/>
        </p:nvSpPr>
        <p:spPr>
          <a:xfrm>
            <a:off x="587310" y="6146240"/>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7" name="文字方塊 55"/>
          <p:cNvSpPr txBox="1"/>
          <p:nvPr/>
        </p:nvSpPr>
        <p:spPr>
          <a:xfrm>
            <a:off x="4954313" y="2928331"/>
            <a:ext cx="1283151" cy="398780"/>
          </a:xfrm>
          <a:prstGeom prst="rect">
            <a:avLst/>
          </a:prstGeom>
          <a:noFill/>
        </p:spPr>
        <p:txBody>
          <a:bodyPr wrap="square" rtlCol="0">
            <a:spAutoFit/>
          </a:bodyPr>
          <a:lstStyle/>
          <a:p>
            <a:pPr algn="ct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k</a:t>
            </a:r>
            <a:r>
              <a:rPr lang="en-US" altLang="zh-TW" sz="2000" dirty="0">
                <a:solidFill>
                  <a:srgbClr val="FF0000"/>
                </a:solidFill>
                <a:latin typeface="微软雅黑" panose="020B0503020204020204" charset="-122"/>
                <a:ea typeface="微软雅黑" panose="020B0503020204020204" charset="-122"/>
              </a:rPr>
              <a:t>ernel</a:t>
            </a:r>
            <a:endParaRPr lang="zh-TW" altLang="en-US" sz="2000" dirty="0">
              <a:solidFill>
                <a:srgbClr val="FF0000"/>
              </a:solidFill>
              <a:latin typeface="微软雅黑" panose="020B0503020204020204" charset="-122"/>
              <a:ea typeface="微软雅黑" panose="020B0503020204020204" charset="-122"/>
            </a:endParaRPr>
          </a:p>
        </p:txBody>
      </p:sp>
      <p:sp>
        <p:nvSpPr>
          <p:cNvPr id="138" name="文字方塊 55"/>
          <p:cNvSpPr txBox="1"/>
          <p:nvPr/>
        </p:nvSpPr>
        <p:spPr>
          <a:xfrm>
            <a:off x="7004010" y="2914454"/>
            <a:ext cx="3028297"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feature</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map</a:t>
            </a:r>
            <a:endParaRPr lang="zh-TW" altLang="en-US" sz="2000" dirty="0">
              <a:solidFill>
                <a:srgbClr val="FF0000"/>
              </a:solidFill>
              <a:latin typeface="微软雅黑" panose="020B0503020204020204" charset="-122"/>
              <a:ea typeface="微软雅黑" panose="020B0503020204020204" charset="-122"/>
            </a:endParaRPr>
          </a:p>
        </p:txBody>
      </p:sp>
      <p:sp>
        <p:nvSpPr>
          <p:cNvPr id="139" name="文字方塊 55"/>
          <p:cNvSpPr txBox="1"/>
          <p:nvPr/>
        </p:nvSpPr>
        <p:spPr>
          <a:xfrm>
            <a:off x="1138461" y="2764651"/>
            <a:ext cx="3437466"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maps</a:t>
            </a:r>
            <a:endParaRPr lang="zh-TW" altLang="en-US" sz="2000" dirty="0">
              <a:latin typeface="微软雅黑" panose="020B0503020204020204" charset="-122"/>
              <a:ea typeface="微软雅黑" panose="020B0503020204020204" charset="-122"/>
            </a:endParaRPr>
          </a:p>
        </p:txBody>
      </p:sp>
      <p:cxnSp>
        <p:nvCxnSpPr>
          <p:cNvPr id="24" name="直线箭头连接符 23"/>
          <p:cNvCxnSpPr/>
          <p:nvPr/>
        </p:nvCxnSpPr>
        <p:spPr>
          <a:xfrm flipV="1">
            <a:off x="6476513" y="2540000"/>
            <a:ext cx="462546" cy="774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立方体 24"/>
          <p:cNvSpPr/>
          <p:nvPr/>
        </p:nvSpPr>
        <p:spPr>
          <a:xfrm>
            <a:off x="6952745" y="1702399"/>
            <a:ext cx="819655" cy="787378"/>
          </a:xfrm>
          <a:prstGeom prst="cube">
            <a:avLst>
              <a:gd name="adj" fmla="val 1665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7924801" y="1579056"/>
            <a:ext cx="1911004"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卷积核通常</a:t>
            </a:r>
            <a:r>
              <a:rPr kumimoji="1" lang="zh-CN" altLang="en-US">
                <a:latin typeface="微软雅黑" panose="020B0503020204020204" charset="-122"/>
                <a:ea typeface="微软雅黑" panose="020B0503020204020204" charset="-122"/>
                <a:cs typeface="微软雅黑" panose="020B0503020204020204" charset="-122"/>
              </a:rPr>
              <a:t>表示为一个立方体</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7" name="文本框 26"/>
          <p:cNvSpPr txBox="1"/>
          <p:nvPr/>
        </p:nvSpPr>
        <p:spPr>
          <a:xfrm>
            <a:off x="9650890" y="2791343"/>
            <a:ext cx="1911004" cy="922020"/>
          </a:xfrm>
          <a:prstGeom prst="rect">
            <a:avLst/>
          </a:prstGeom>
          <a:noFill/>
        </p:spPr>
        <p:txBody>
          <a:bodyPr wrap="squar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输出为对应通道在滑动窗口内的卷积的和</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cxnSp>
        <p:nvCxnSpPr>
          <p:cNvPr id="28" name="直线箭头连接符 27"/>
          <p:cNvCxnSpPr/>
          <p:nvPr/>
        </p:nvCxnSpPr>
        <p:spPr>
          <a:xfrm flipV="1">
            <a:off x="8356600" y="3164762"/>
            <a:ext cx="1294290" cy="8392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766276" y="4713241"/>
            <a:ext cx="2704123" cy="368300"/>
          </a:xfrm>
          <a:prstGeom prst="rect">
            <a:avLst/>
          </a:prstGeom>
          <a:noFill/>
        </p:spPr>
        <p:txBody>
          <a:bodyPr wrap="square" rtlCol="0">
            <a:spAutoFit/>
          </a:bodyPr>
          <a:lstStyle/>
          <a:p>
            <a:r>
              <a:rPr kumimoji="1" lang="en-US" altLang="zh-CN">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3X3</a:t>
            </a:r>
            <a:r>
              <a:rPr kumimoji="1" lang="zh-CN" altLang="en-US" dirty="0">
                <a:latin typeface="微软雅黑" panose="020B0503020204020204" charset="-122"/>
                <a:ea typeface="微软雅黑" panose="020B0503020204020204" charset="-122"/>
                <a:cs typeface="微软雅黑" panose="020B0503020204020204" charset="-122"/>
              </a:rPr>
              <a:t>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maps</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0" name="文本框 29"/>
          <p:cNvSpPr txBox="1"/>
          <p:nvPr/>
        </p:nvSpPr>
        <p:spPr>
          <a:xfrm>
            <a:off x="4774219" y="4713241"/>
            <a:ext cx="2164840" cy="368300"/>
          </a:xfrm>
          <a:prstGeom prst="rect">
            <a:avLst/>
          </a:prstGeom>
          <a:noFill/>
        </p:spPr>
        <p:txBody>
          <a:bodyPr wrap="square" rtlCol="0">
            <a:spAutoFit/>
          </a:bodyPr>
          <a:lstStyle/>
          <a:p>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的卷积核</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1" name="文本框 30"/>
          <p:cNvSpPr txBox="1"/>
          <p:nvPr/>
        </p:nvSpPr>
        <p:spPr>
          <a:xfrm>
            <a:off x="7670965" y="4713241"/>
            <a:ext cx="2164840"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生成一个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大小的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a:t>
            </a:r>
            <a:endParaRPr kumimoji="1" lang="en-US" altLang="zh-CN" dirty="0">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graphicFrame>
            <p:nvGraphicFramePr>
              <p:cNvPr id="32" name="表格 31"/>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34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32" name="表格 31"/>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3" name="表格 32"/>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m:t>
                                    </m:r>
                                    <m:r>
                                      <a:rPr lang="en-US" altLang="zh-CN" sz="1200" b="0" i="1">
                                        <a:solidFill>
                                          <a:schemeClr val="tx1"/>
                                        </a:solidFill>
                                        <a:latin typeface="Cambria Math" panose="02040503050406030204" pitchFamily="18" charset="0"/>
                                      </a:rPr>
                                      <m:t>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24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33" name="表格 32"/>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4" name="表格 33"/>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a:solidFill>
                                          <a:schemeClr val="tx1"/>
                                        </a:solidFill>
                                        <a:latin typeface="Cambria Math" panose="02040503050406030204" pitchFamily="18" charset="0"/>
                                        <a:ea typeface="+mn-ea"/>
                                        <a:cs typeface="+mn-cs"/>
                                      </a:rPr>
                                      <m:t>1</m:t>
                                    </m:r>
                                    <m:r>
                                      <a:rPr lang="en-US" altLang="zh-CN" sz="1200" b="0" i="1" kern="1200" smtClean="0">
                                        <a:solidFill>
                                          <a:schemeClr val="tx1"/>
                                        </a:solidFill>
                                        <a:latin typeface="Cambria Math" panose="02040503050406030204" pitchFamily="18" charset="0"/>
                                        <a:ea typeface="+mn-ea"/>
                                        <a:cs typeface="+mn-cs"/>
                                      </a:rPr>
                                      <m:t>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34" name="表格 33"/>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bl>
              </a:graphicData>
            </a:graphic>
          </p:graphicFrame>
        </mc:Fallback>
      </mc:AlternateContent>
      <mc:AlternateContent xmlns:mc="http://schemas.openxmlformats.org/markup-compatibility/2006">
        <mc:Choice xmlns:a14="http://schemas.microsoft.com/office/drawing/2010/main" Requires="a14">
          <p:sp>
            <p:nvSpPr>
              <p:cNvPr id="35" name="文本框 34"/>
              <p:cNvSpPr txBox="1"/>
              <p:nvPr/>
            </p:nvSpPr>
            <p:spPr>
              <a:xfrm>
                <a:off x="1379398" y="4514789"/>
                <a:ext cx="427990"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b="1" i="1">
                              <a:latin typeface="Cambria Math" panose="02040503050406030204" pitchFamily="18" charset="0"/>
                            </a:rPr>
                          </m:ctrlPr>
                        </m:sSubPr>
                        <m:e>
                          <m:r>
                            <a:rPr lang="is-IS" altLang="zh-CN" b="1" i="1">
                              <a:latin typeface="Cambria Math" panose="02040503050406030204" pitchFamily="18" charset="0"/>
                            </a:rPr>
                            <m:t>𝑦</m:t>
                          </m:r>
                        </m:e>
                        <m:sub>
                          <m:r>
                            <a:rPr lang="is-IS" altLang="zh-CN" b="1" i="1">
                              <a:latin typeface="Cambria Math" panose="02040503050406030204" pitchFamily="18" charset="0"/>
                            </a:rPr>
                            <m:t>1</m:t>
                          </m:r>
                        </m:sub>
                      </m:sSub>
                    </m:oMath>
                  </m:oMathPara>
                </a14:m>
                <a:endParaRPr lang="is-IS" altLang="zh-CN" dirty="0"/>
              </a:p>
            </p:txBody>
          </p:sp>
        </mc:Choice>
        <mc:Fallback>
          <p:sp>
            <p:nvSpPr>
              <p:cNvPr id="35" name="文本框 34"/>
              <p:cNvSpPr txBox="1">
                <a:spLocks noRot="1" noChangeAspect="1" noMove="1" noResize="1" noEditPoints="1" noAdjustHandles="1" noChangeArrowheads="1" noChangeShapeType="1" noTextEdit="1"/>
              </p:cNvSpPr>
              <p:nvPr/>
            </p:nvSpPr>
            <p:spPr>
              <a:xfrm>
                <a:off x="1379398" y="4514789"/>
                <a:ext cx="427990" cy="368300"/>
              </a:xfrm>
              <a:prstGeom prst="rect">
                <a:avLst/>
              </a:prstGeom>
              <a:blipFill rotWithShape="1">
                <a:blip r:embed="rId8"/>
                <a:stretch>
                  <a:fillRect l="-42" t="-156" r="42" b="1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文本框 35"/>
              <p:cNvSpPr txBox="1"/>
              <p:nvPr/>
            </p:nvSpPr>
            <p:spPr>
              <a:xfrm>
                <a:off x="1383305" y="4213897"/>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2</m:t>
                          </m:r>
                        </m:sub>
                      </m:sSub>
                    </m:oMath>
                  </m:oMathPara>
                </a14:m>
                <a:endParaRPr lang="is-IS" altLang="zh-CN" dirty="0"/>
              </a:p>
            </p:txBody>
          </p:sp>
        </mc:Choice>
        <mc:Fallback>
          <p:sp>
            <p:nvSpPr>
              <p:cNvPr id="36" name="文本框 35"/>
              <p:cNvSpPr txBox="1">
                <a:spLocks noRot="1" noChangeAspect="1" noMove="1" noResize="1" noEditPoints="1" noAdjustHandles="1" noChangeArrowheads="1" noChangeShapeType="1" noTextEdit="1"/>
              </p:cNvSpPr>
              <p:nvPr/>
            </p:nvSpPr>
            <p:spPr>
              <a:xfrm>
                <a:off x="1383305" y="4213897"/>
                <a:ext cx="429895" cy="368300"/>
              </a:xfrm>
              <a:prstGeom prst="rect">
                <a:avLst/>
              </a:prstGeom>
              <a:blipFill rotWithShape="1">
                <a:blip r:embed="rId9"/>
                <a:stretch>
                  <a:fillRect l="-64" t="-10" r="6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7" name="文本框 36"/>
              <p:cNvSpPr txBox="1"/>
              <p:nvPr/>
            </p:nvSpPr>
            <p:spPr>
              <a:xfrm>
                <a:off x="1392110" y="3933610"/>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3</m:t>
                          </m:r>
                        </m:sub>
                      </m:sSub>
                    </m:oMath>
                  </m:oMathPara>
                </a14:m>
                <a:endParaRPr lang="is-IS" altLang="zh-CN" dirty="0"/>
              </a:p>
            </p:txBody>
          </p:sp>
        </mc:Choice>
        <mc:Fallback>
          <p:sp>
            <p:nvSpPr>
              <p:cNvPr id="37" name="文本框 36"/>
              <p:cNvSpPr txBox="1">
                <a:spLocks noRot="1" noChangeAspect="1" noMove="1" noResize="1" noEditPoints="1" noAdjustHandles="1" noChangeArrowheads="1" noChangeShapeType="1" noTextEdit="1"/>
              </p:cNvSpPr>
              <p:nvPr/>
            </p:nvSpPr>
            <p:spPr>
              <a:xfrm>
                <a:off x="1392110" y="3933610"/>
                <a:ext cx="429895" cy="368300"/>
              </a:xfrm>
              <a:prstGeom prst="rect">
                <a:avLst/>
              </a:prstGeom>
              <a:blipFill rotWithShape="1">
                <a:blip r:embed="rId10"/>
                <a:stretch>
                  <a:fillRect l="-44" t="-114" r="44" b="114"/>
                </a:stretch>
              </a:blipFill>
            </p:spPr>
            <p:txBody>
              <a:bodyPr/>
              <a:lstStyle/>
              <a:p>
                <a:r>
                  <a:rPr lang="zh-CN" altLang="en-US">
                    <a:noFill/>
                  </a:rPr>
                  <a:t> </a:t>
                </a:r>
              </a:p>
            </p:txBody>
          </p:sp>
        </mc:Fallback>
      </mc:AlternateContent>
      <p:cxnSp>
        <p:nvCxnSpPr>
          <p:cNvPr id="38" name="直线箭头连接符 37"/>
          <p:cNvCxnSpPr/>
          <p:nvPr/>
        </p:nvCxnSpPr>
        <p:spPr>
          <a:xfrm flipV="1">
            <a:off x="1766276" y="4113597"/>
            <a:ext cx="427244" cy="10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p:nvPr/>
        </p:nvCxnSpPr>
        <p:spPr>
          <a:xfrm flipV="1">
            <a:off x="1766276" y="4312239"/>
            <a:ext cx="570839" cy="172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p:nvPr/>
        </p:nvCxnSpPr>
        <p:spPr>
          <a:xfrm flipV="1">
            <a:off x="1746371" y="4474830"/>
            <a:ext cx="734450" cy="288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文本框 40"/>
              <p:cNvSpPr txBox="1"/>
              <p:nvPr/>
            </p:nvSpPr>
            <p:spPr>
              <a:xfrm>
                <a:off x="9585367" y="3649230"/>
                <a:ext cx="2833280" cy="2030095"/>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a:latin typeface="Cambria Math" panose="02040503050406030204" pitchFamily="18" charset="0"/>
                          </a:rPr>
                          <m:t>ℎ</m:t>
                        </m:r>
                      </m:e>
                      <m:sub>
                        <m:r>
                          <a:rPr lang="en-US" altLang="zh-CN" b="0" i="1" smtClean="0">
                            <a:latin typeface="Cambria Math" panose="02040503050406030204" pitchFamily="18" charset="0"/>
                          </a:rPr>
                          <m:t>3</m:t>
                        </m:r>
                      </m:sub>
                    </m:sSub>
                  </m:oMath>
                </a14:m>
                <a:r>
                  <a:rPr kumimoji="1" lang="en-US" altLang="zh-CN" dirty="0"/>
                  <a:t>=</a:t>
                </a:r>
                <a14:m>
                  <m:oMath xmlns:m="http://schemas.openxmlformats.org/officeDocument/2006/math">
                    <m:sSub>
                      <m:sSubPr>
                        <m:ctrlPr>
                          <a:rPr lang="is-IS" altLang="zh-CN" i="1" smtClean="0">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11</m:t>
                        </m:r>
                      </m:sub>
                    </m:sSub>
                    <m:r>
                      <a:rPr lang="zh-CN" altLang="en-US" b="0" i="1" smtClean="0">
                        <a:solidFill>
                          <a:schemeClr val="accent1">
                            <a:lumMod val="75000"/>
                          </a:schemeClr>
                        </a:solidFill>
                        <a:latin typeface="Cambria Math" panose="02040503050406030204" pitchFamily="18" charset="0"/>
                      </a:rPr>
                      <m:t>∗</m:t>
                    </m:r>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4</m:t>
                        </m:r>
                      </m:sub>
                    </m:sSub>
                  </m:oMath>
                </a14:m>
                <a:r>
                  <a:rPr lang="en-US" altLang="zh-CN" dirty="0">
                    <a:solidFill>
                      <a:schemeClr val="accent1">
                        <a:lumMod val="75000"/>
                      </a:schemeClr>
                    </a:solidFill>
                  </a:rPr>
                  <a:t>+</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zh-CN" altLang="en-US" b="0" i="1" smtClean="0">
                            <a:solidFill>
                              <a:schemeClr val="accent1">
                                <a:lumMod val="75000"/>
                              </a:schemeClr>
                            </a:solidFill>
                            <a:latin typeface="Cambria Math" panose="02040503050406030204" pitchFamily="18" charset="0"/>
                          </a:rPr>
                          <m:t> </m:t>
                        </m:r>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12</m:t>
                        </m:r>
                      </m:sub>
                    </m:sSub>
                    <m:r>
                      <a:rPr lang="zh-CN" altLang="en-US" b="0" i="1" smtClean="0">
                        <a:solidFill>
                          <a:schemeClr val="accent1">
                            <a:lumMod val="75000"/>
                          </a:schemeClr>
                        </a:solidFill>
                        <a:latin typeface="Cambria Math" panose="02040503050406030204" pitchFamily="18" charset="0"/>
                      </a:rPr>
                      <m:t>∗</m:t>
                    </m:r>
                  </m:oMath>
                </a14:m>
                <a:r>
                  <a:rPr lang="zh-CN" altLang="en-US" dirty="0">
                    <a:solidFill>
                      <a:schemeClr val="accent1">
                        <a:lumMod val="75000"/>
                      </a:schemeClr>
                    </a:solidFill>
                  </a:rPr>
                  <a:t> </a:t>
                </a:r>
                <a14:m>
                  <m:oMath xmlns:m="http://schemas.openxmlformats.org/officeDocument/2006/math">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5</m:t>
                        </m:r>
                      </m:sub>
                    </m:sSub>
                  </m:oMath>
                </a14:m>
                <a:r>
                  <a:rPr lang="zh-CN" altLang="en-US" dirty="0">
                    <a:solidFill>
                      <a:schemeClr val="accent1">
                        <a:lumMod val="75000"/>
                      </a:schemeClr>
                    </a:solidFill>
                  </a:rPr>
                  <a:t> </a:t>
                </a:r>
                <a:r>
                  <a:rPr lang="en-US" altLang="zh-CN" dirty="0">
                    <a:solidFill>
                      <a:schemeClr val="accent1">
                        <a:lumMod val="75000"/>
                      </a:schemeClr>
                    </a:solidFill>
                  </a:rPr>
                  <a:t>+</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13</m:t>
                        </m:r>
                      </m:sub>
                    </m:sSub>
                    <m:r>
                      <a:rPr lang="zh-CN" altLang="en-US" b="0" i="1" smtClean="0">
                        <a:solidFill>
                          <a:schemeClr val="accent1">
                            <a:lumMod val="75000"/>
                          </a:schemeClr>
                        </a:solidFill>
                        <a:latin typeface="Cambria Math" panose="02040503050406030204" pitchFamily="18" charset="0"/>
                      </a:rPr>
                      <m:t>∗</m:t>
                    </m:r>
                    <m:sSub>
                      <m:sSubPr>
                        <m:ctrlPr>
                          <a:rPr lang="cs-CZ" altLang="zh-CN" i="1" smtClean="0">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7</m:t>
                        </m:r>
                      </m:sub>
                    </m:sSub>
                  </m:oMath>
                </a14:m>
                <a:r>
                  <a:rPr lang="en-US" altLang="zh-CN" dirty="0">
                    <a:solidFill>
                      <a:schemeClr val="accent1">
                        <a:lumMod val="75000"/>
                      </a:schemeClr>
                    </a:solidFill>
                  </a:rPr>
                  <a:t>+</a:t>
                </a:r>
                <a:r>
                  <a:rPr lang="zh-CN" altLang="en-US" dirty="0">
                    <a:solidFill>
                      <a:schemeClr val="accent1">
                        <a:lumMod val="75000"/>
                      </a:schemeClr>
                    </a:solidFill>
                  </a:rPr>
                  <a:t> </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14</m:t>
                        </m:r>
                      </m:sub>
                    </m:sSub>
                    <m:r>
                      <a:rPr lang="zh-CN" altLang="en-US" b="0" i="1" smtClean="0">
                        <a:solidFill>
                          <a:schemeClr val="accent1">
                            <a:lumMod val="75000"/>
                          </a:schemeClr>
                        </a:solidFill>
                        <a:latin typeface="Cambria Math" panose="02040503050406030204" pitchFamily="18" charset="0"/>
                      </a:rPr>
                      <m:t>∗</m:t>
                    </m:r>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8</m:t>
                        </m:r>
                      </m:sub>
                    </m:sSub>
                  </m:oMath>
                </a14:m>
                <a:endParaRPr lang="is-IS" altLang="zh-CN" dirty="0"/>
              </a:p>
              <a:p>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1</m:t>
                        </m:r>
                      </m:sub>
                    </m:sSub>
                    <m:r>
                      <a:rPr lang="zh-CN" altLang="en-US" b="0" i="1">
                        <a:solidFill>
                          <a:schemeClr val="accent6">
                            <a:lumMod val="75000"/>
                          </a:schemeClr>
                        </a:solidFill>
                        <a:latin typeface="Cambria Math" panose="02040503050406030204" pitchFamily="18" charset="0"/>
                      </a:rPr>
                      <m:t>∗</m:t>
                    </m:r>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24</m:t>
                        </m:r>
                      </m:sub>
                    </m:sSub>
                  </m:oMath>
                </a14:m>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zh-CN" altLang="en-US" b="0" i="1">
                            <a:solidFill>
                              <a:schemeClr val="accent6">
                                <a:lumMod val="75000"/>
                              </a:schemeClr>
                            </a:solidFill>
                            <a:latin typeface="Cambria Math" panose="02040503050406030204" pitchFamily="18" charset="0"/>
                          </a:rPr>
                          <m:t> </m:t>
                        </m:r>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2</m:t>
                        </m:r>
                      </m:sub>
                    </m:sSub>
                    <m:r>
                      <a:rPr lang="zh-CN" altLang="en-US" b="0" i="1">
                        <a:solidFill>
                          <a:schemeClr val="accent6">
                            <a:lumMod val="75000"/>
                          </a:schemeClr>
                        </a:solidFill>
                        <a:latin typeface="Cambria Math" panose="02040503050406030204" pitchFamily="18" charset="0"/>
                      </a:rPr>
                      <m:t>∗</m:t>
                    </m:r>
                  </m:oMath>
                </a14:m>
                <a:r>
                  <a:rPr lang="zh-CN" altLang="en-US" dirty="0">
                    <a:solidFill>
                      <a:schemeClr val="accent6">
                        <a:lumMod val="75000"/>
                      </a:schemeClr>
                    </a:solidFill>
                  </a:rPr>
                  <a:t> </a:t>
                </a:r>
                <a14:m>
                  <m:oMath xmlns:m="http://schemas.openxmlformats.org/officeDocument/2006/math">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25</m:t>
                        </m:r>
                      </m:sub>
                    </m:sSub>
                  </m:oMath>
                </a14:m>
                <a:r>
                  <a:rPr lang="zh-CN" altLang="en-US" dirty="0">
                    <a:solidFill>
                      <a:schemeClr val="accent6">
                        <a:lumMod val="75000"/>
                      </a:schemeClr>
                    </a:solidFill>
                  </a:rPr>
                  <a:t> </a:t>
                </a:r>
                <a:endParaRPr lang="en-US" altLang="zh-CN" dirty="0">
                  <a:solidFill>
                    <a:schemeClr val="accent6">
                      <a:lumMod val="75000"/>
                    </a:schemeClr>
                  </a:solidFill>
                </a:endParaRPr>
              </a:p>
              <a:p>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3</m:t>
                        </m:r>
                      </m:sub>
                    </m:sSub>
                    <m:r>
                      <a:rPr lang="zh-CN" altLang="en-US" b="0" i="1">
                        <a:solidFill>
                          <a:schemeClr val="accent6">
                            <a:lumMod val="75000"/>
                          </a:schemeClr>
                        </a:solidFill>
                        <a:latin typeface="Cambria Math" panose="02040503050406030204" pitchFamily="18" charset="0"/>
                      </a:rPr>
                      <m:t>∗</m:t>
                    </m:r>
                    <m:sSub>
                      <m:sSubPr>
                        <m:ctrlPr>
                          <a:rPr lang="cs-CZ" altLang="zh-CN" i="1" smtClean="0">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27</m:t>
                        </m:r>
                      </m:sub>
                    </m:sSub>
                  </m:oMath>
                </a14:m>
                <a:r>
                  <a:rPr lang="en-US" altLang="zh-CN" dirty="0">
                    <a:solidFill>
                      <a:schemeClr val="accent6">
                        <a:lumMod val="75000"/>
                      </a:schemeClr>
                    </a:solidFill>
                    <a:latin typeface="Cambria Math" panose="02040503050406030204" pitchFamily="18" charset="0"/>
                  </a:rPr>
                  <a:t>+</a:t>
                </a:r>
                <a:r>
                  <a:rPr lang="zh-CN" altLang="en-US" dirty="0">
                    <a:solidFill>
                      <a:schemeClr val="accent6">
                        <a:lumMod val="75000"/>
                      </a:schemeClr>
                    </a:solidFill>
                    <a:latin typeface="Cambria Math" panose="02040503050406030204" pitchFamily="18" charset="0"/>
                  </a:rPr>
                  <a:t> </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i="1">
                            <a:solidFill>
                              <a:schemeClr val="accent6">
                                <a:lumMod val="75000"/>
                              </a:schemeClr>
                            </a:solidFill>
                            <a:latin typeface="Cambria Math" panose="02040503050406030204" pitchFamily="18" charset="0"/>
                          </a:rPr>
                          <m:t>4</m:t>
                        </m:r>
                      </m:sub>
                    </m:sSub>
                    <m:r>
                      <a:rPr lang="zh-CN" altLang="en-US" b="0" i="1">
                        <a:solidFill>
                          <a:schemeClr val="accent6">
                            <a:lumMod val="75000"/>
                          </a:schemeClr>
                        </a:solidFill>
                        <a:latin typeface="Cambria Math" panose="02040503050406030204" pitchFamily="18" charset="0"/>
                      </a:rPr>
                      <m:t>∗</m:t>
                    </m:r>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28</m:t>
                        </m:r>
                      </m:sub>
                    </m:sSub>
                  </m:oMath>
                </a14:m>
                <a:endParaRPr lang="is-IS" altLang="zh-CN" dirty="0"/>
              </a:p>
              <a:p>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1</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34</m:t>
                        </m:r>
                      </m:sub>
                    </m:sSub>
                  </m:oMath>
                </a14:m>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 </m:t>
                        </m:r>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2</m:t>
                        </m:r>
                      </m:sub>
                    </m:sSub>
                    <m:r>
                      <a:rPr lang="zh-CN" altLang="en-US" i="1">
                        <a:solidFill>
                          <a:srgbClr val="C00000"/>
                        </a:solidFill>
                        <a:latin typeface="Cambria Math" panose="02040503050406030204" pitchFamily="18" charset="0"/>
                      </a:rPr>
                      <m:t>∗</m:t>
                    </m:r>
                  </m:oMath>
                </a14:m>
                <a:r>
                  <a:rPr lang="zh-CN" altLang="en-US" dirty="0">
                    <a:solidFill>
                      <a:srgbClr val="C00000"/>
                    </a:solidFill>
                  </a:rPr>
                  <a:t> </a:t>
                </a:r>
                <a14:m>
                  <m:oMath xmlns:m="http://schemas.openxmlformats.org/officeDocument/2006/math">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35</m:t>
                        </m:r>
                      </m:sub>
                    </m:sSub>
                  </m:oMath>
                </a14:m>
                <a:r>
                  <a:rPr lang="zh-CN" altLang="en-US" dirty="0">
                    <a:solidFill>
                      <a:srgbClr val="C00000"/>
                    </a:solidFill>
                  </a:rPr>
                  <a:t> </a:t>
                </a:r>
                <a:endParaRPr lang="en-US" altLang="zh-CN" dirty="0">
                  <a:solidFill>
                    <a:srgbClr val="C00000"/>
                  </a:solidFill>
                </a:endParaRPr>
              </a:p>
              <a:p>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3</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37</m:t>
                        </m:r>
                      </m:sub>
                    </m:sSub>
                  </m:oMath>
                </a14:m>
                <a:r>
                  <a:rPr lang="en-US" altLang="zh-CN" dirty="0">
                    <a:solidFill>
                      <a:srgbClr val="C00000"/>
                    </a:solidFill>
                    <a:latin typeface="Cambria Math" panose="02040503050406030204" pitchFamily="18" charset="0"/>
                  </a:rPr>
                  <a:t>+</a:t>
                </a:r>
                <a:r>
                  <a:rPr lang="zh-CN" altLang="en-US" dirty="0">
                    <a:solidFill>
                      <a:srgbClr val="C00000"/>
                    </a:solidFill>
                    <a:latin typeface="Cambria Math" panose="02040503050406030204" pitchFamily="18" charset="0"/>
                  </a:rPr>
                  <a:t> </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4</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38</m:t>
                        </m:r>
                      </m:sub>
                    </m:sSub>
                  </m:oMath>
                </a14:m>
                <a:endParaRPr lang="is-IS" altLang="zh-CN" dirty="0"/>
              </a:p>
              <a:p>
                <a:r>
                  <a:rPr lang="en-US" altLang="zh-CN" dirty="0"/>
                  <a:t>……</a:t>
                </a:r>
                <a:endParaRPr lang="is-IS" altLang="zh-CN" dirty="0"/>
              </a:p>
            </p:txBody>
          </p:sp>
        </mc:Choice>
        <mc:Fallback>
          <p:sp>
            <p:nvSpPr>
              <p:cNvPr id="41" name="文本框 40"/>
              <p:cNvSpPr txBox="1">
                <a:spLocks noRot="1" noChangeAspect="1" noMove="1" noResize="1" noEditPoints="1" noAdjustHandles="1" noChangeArrowheads="1" noChangeShapeType="1" noTextEdit="1"/>
              </p:cNvSpPr>
              <p:nvPr/>
            </p:nvSpPr>
            <p:spPr>
              <a:xfrm>
                <a:off x="9585367" y="3649230"/>
                <a:ext cx="2833280" cy="2030095"/>
              </a:xfrm>
              <a:prstGeom prst="rect">
                <a:avLst/>
              </a:prstGeom>
              <a:blipFill rotWithShape="1">
                <a:blip r:embed="rId11"/>
                <a:stretch>
                  <a:fillRect l="-1" t="-26" r="21" b="26"/>
                </a:stretch>
              </a:blipFill>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𝟑𝟑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34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𝟑</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21" name="表格 20"/>
              <p:cNvGraphicFramePr>
                <a:graphicFrameLocks noGrp="1"/>
              </p:cNvGraphicFramePr>
              <p:nvPr/>
            </p:nvGraphicFramePr>
            <p:xfrm>
              <a:off x="2193520" y="31760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表格 21"/>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m:t>
                                    </m:r>
                                    <m:r>
                                      <a:rPr lang="en-US" altLang="zh-CN" sz="1200" i="1">
                                        <a:solidFill>
                                          <a:schemeClr val="tx1">
                                            <a:lumMod val="95000"/>
                                            <a:lumOff val="5000"/>
                                          </a:schemeClr>
                                        </a:solidFill>
                                        <a:latin typeface="Cambria Math" panose="02040503050406030204" pitchFamily="18" charset="0"/>
                                      </a:rPr>
                                      <m:t>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1" i="1" smtClean="0">
                                        <a:solidFill>
                                          <a:schemeClr val="tx1">
                                            <a:lumMod val="95000"/>
                                            <a:lumOff val="5000"/>
                                          </a:schemeClr>
                                        </a:solidFill>
                                        <a:latin typeface="Cambria Math" panose="02040503050406030204" pitchFamily="18" charset="0"/>
                                      </a:rPr>
                                      <m:t>𝟐𝟑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b="0" i="1" smtClean="0">
                                        <a:solidFill>
                                          <a:schemeClr val="tx1">
                                            <a:lumMod val="95000"/>
                                            <a:lumOff val="5000"/>
                                          </a:schemeClr>
                                        </a:solidFill>
                                        <a:latin typeface="Cambria Math" panose="02040503050406030204" pitchFamily="18" charset="0"/>
                                      </a:rPr>
                                      <m:t>24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smtClean="0">
                                        <a:solidFill>
                                          <a:schemeClr val="tx1">
                                            <a:lumMod val="95000"/>
                                            <a:lumOff val="5000"/>
                                          </a:schemeClr>
                                        </a:solidFill>
                                        <a:latin typeface="Cambria Math" panose="02040503050406030204" pitchFamily="18" charset="0"/>
                                        <a:ea typeface="+mn-ea"/>
                                        <a:cs typeface="+mn-cs"/>
                                      </a:rPr>
                                      <m:t>𝟐</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22" name="表格 21"/>
              <p:cNvGraphicFramePr>
                <a:graphicFrameLocks noGrp="1"/>
              </p:cNvGraphicFramePr>
              <p:nvPr/>
            </p:nvGraphicFramePr>
            <p:xfrm>
              <a:off x="2345920" y="33284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blipFill>
                      </a:tcPr>
                    </a:tc>
                  </a:tr>
                </a:tbl>
              </a:graphicData>
            </a:graphic>
          </p:graphicFrame>
        </mc:Fallback>
      </mc:AlternateContent>
      <p:sp>
        <p:nvSpPr>
          <p:cNvPr id="2" name="矩形 1"/>
          <p:cNvSpPr/>
          <p:nvPr/>
        </p:nvSpPr>
        <p:spPr>
          <a:xfrm>
            <a:off x="1543846" y="367001"/>
            <a:ext cx="7009360" cy="645160"/>
          </a:xfrm>
          <a:prstGeom prst="rect">
            <a:avLst/>
          </a:prstGeom>
        </p:spPr>
        <p:txBody>
          <a:bodyPr wrap="square">
            <a:spAutoFit/>
          </a:bodyPr>
          <a:lstStyle/>
          <a:p>
            <a:r>
              <a:rPr lang="zh-CN" altLang="en-US" sz="3600" b="1" dirty="0">
                <a:latin typeface="微软雅黑" panose="020B0503020204020204" charset="-122"/>
                <a:ea typeface="微软雅黑" panose="020B0503020204020204" charset="-122"/>
              </a:rPr>
              <a:t>建立模型</a:t>
            </a:r>
            <a:endParaRPr lang="zh-CN" altLang="en-US" sz="3600" b="1" dirty="0">
              <a:latin typeface="微软雅黑" panose="020B0503020204020204" charset="-122"/>
              <a:ea typeface="微软雅黑" panose="020B0503020204020204" charset="-122"/>
            </a:endParaRPr>
          </a:p>
        </p:txBody>
      </p:sp>
      <p:sp>
        <p:nvSpPr>
          <p:cNvPr id="3" name="文本框 2"/>
          <p:cNvSpPr txBox="1"/>
          <p:nvPr/>
        </p:nvSpPr>
        <p:spPr>
          <a:xfrm>
            <a:off x="522872" y="1545833"/>
            <a:ext cx="3055448" cy="46037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dirty="0">
                <a:solidFill>
                  <a:srgbClr val="CC0099"/>
                </a:solidFill>
                <a:latin typeface="微软雅黑" panose="020B0503020204020204" charset="-122"/>
                <a:ea typeface="微软雅黑" panose="020B0503020204020204" charset="-122"/>
              </a:rPr>
              <a:t>多通道卷积</a:t>
            </a:r>
            <a:endParaRPr lang="en-US" altLang="zh-CN" sz="2400" b="1" dirty="0">
              <a:solidFill>
                <a:srgbClr val="CC0099"/>
              </a:solidFill>
              <a:latin typeface="微软雅黑" panose="020B0503020204020204" charset="-122"/>
              <a:ea typeface="微软雅黑" panose="020B0503020204020204" charset="-122"/>
            </a:endParaRPr>
          </a:p>
        </p:txBody>
      </p:sp>
      <p:sp>
        <p:nvSpPr>
          <p:cNvPr id="5" name="文本框 4"/>
          <p:cNvSpPr txBox="1"/>
          <p:nvPr/>
        </p:nvSpPr>
        <p:spPr>
          <a:xfrm>
            <a:off x="4241266" y="3580936"/>
            <a:ext cx="301625" cy="460375"/>
          </a:xfrm>
          <a:prstGeom prst="rect">
            <a:avLst/>
          </a:prstGeom>
          <a:noFill/>
        </p:spPr>
        <p:txBody>
          <a:bodyPr wrap="none" rtlCol="0">
            <a:spAutoFit/>
          </a:bodyPr>
          <a:lstStyle/>
          <a:p>
            <a:r>
              <a:rPr kumimoji="1" lang="en-US" altLang="zh-CN" sz="2400" dirty="0"/>
              <a:t>*</a:t>
            </a:r>
            <a:endParaRPr kumimoji="1" lang="zh-CN" altLang="en-US" sz="2400" dirty="0"/>
          </a:p>
        </p:txBody>
      </p:sp>
      <p:sp>
        <p:nvSpPr>
          <p:cNvPr id="81" name="文本框 80"/>
          <p:cNvSpPr txBox="1"/>
          <p:nvPr/>
        </p:nvSpPr>
        <p:spPr>
          <a:xfrm>
            <a:off x="7019672" y="3480841"/>
            <a:ext cx="390525" cy="521970"/>
          </a:xfrm>
          <a:prstGeom prst="rect">
            <a:avLst/>
          </a:prstGeom>
          <a:noFill/>
        </p:spPr>
        <p:txBody>
          <a:bodyPr wrap="none" rtlCol="0">
            <a:spAutoFit/>
          </a:bodyPr>
          <a:lstStyle/>
          <a:p>
            <a:r>
              <a:rPr kumimoji="1" lang="en-US" altLang="zh-CN" sz="2800" dirty="0"/>
              <a:t>=</a:t>
            </a:r>
            <a:endParaRPr kumimoji="1" lang="zh-CN" altLang="en-US" sz="2800" dirty="0"/>
          </a:p>
        </p:txBody>
      </p:sp>
      <mc:AlternateContent xmlns:mc="http://schemas.openxmlformats.org/markup-compatibility/2006" xmlns:a14="http://schemas.microsoft.com/office/drawing/2010/main">
        <mc:Choice Requires="a14">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a:solidFill>
                                          <a:schemeClr val="tx1"/>
                                        </a:solidFill>
                                        <a:latin typeface="Cambria Math" panose="02040503050406030204" pitchFamily="18" charset="0"/>
                                      </a:rPr>
                                      <m:t>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smtClean="0">
                                        <a:solidFill>
                                          <a:schemeClr val="tx1"/>
                                        </a:solidFill>
                                        <a:latin typeface="Cambria Math" panose="02040503050406030204" pitchFamily="18" charset="0"/>
                                      </a:rPr>
                                      <m:t>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ℎ</m:t>
                                    </m:r>
                                  </m:e>
                                  <m:sub>
                                    <m:r>
                                      <a:rPr lang="en-US" altLang="zh-CN" sz="1200" b="0" i="1" smtClean="0">
                                        <a:solidFill>
                                          <a:schemeClr val="tx1"/>
                                        </a:solidFill>
                                        <a:latin typeface="Cambria Math" panose="02040503050406030204" pitchFamily="18" charset="0"/>
                                      </a:rPr>
                                      <m:t>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ℎ</m:t>
                                    </m:r>
                                  </m:e>
                                  <m:sub>
                                    <m:r>
                                      <a:rPr lang="en-US" altLang="zh-CN" sz="1200" b="0" i="1" kern="1200" smtClean="0">
                                        <a:solidFill>
                                          <a:schemeClr val="tx1"/>
                                        </a:solidFill>
                                        <a:latin typeface="Cambria Math" panose="02040503050406030204" pitchFamily="18" charset="0"/>
                                        <a:ea typeface="+mn-ea"/>
                                        <a:cs typeface="+mn-cs"/>
                                      </a:rPr>
                                      <m:t>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r>
                </a:tbl>
              </a:graphicData>
            </a:graphic>
          </p:graphicFrame>
        </mc:Choice>
        <mc:Fallback xmlns="">
          <p:graphicFrame>
            <p:nvGraphicFramePr>
              <p:cNvPr id="83" name="表格 82"/>
              <p:cNvGraphicFramePr>
                <a:graphicFrameLocks noGrp="1"/>
              </p:cNvGraphicFramePr>
              <p:nvPr/>
            </p:nvGraphicFramePr>
            <p:xfrm>
              <a:off x="8157382" y="3429363"/>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blipFill>
                      </a:tcPr>
                    </a:tc>
                  </a:tr>
                </a:tbl>
              </a:graphicData>
            </a:graphic>
          </p:graphicFrame>
        </mc:Fallback>
      </mc:AlternateContent>
      <p:sp>
        <p:nvSpPr>
          <p:cNvPr id="88" name="文本框 87"/>
          <p:cNvSpPr txBox="1"/>
          <p:nvPr/>
        </p:nvSpPr>
        <p:spPr>
          <a:xfrm>
            <a:off x="587310" y="6103378"/>
            <a:ext cx="1955165" cy="368300"/>
          </a:xfrm>
          <a:prstGeom prst="rect">
            <a:avLst/>
          </a:prstGeom>
          <a:noFill/>
        </p:spPr>
        <p:txBody>
          <a:bodyPr wrap="non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注：</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 为卷积操作</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37" name="文字方塊 55"/>
          <p:cNvSpPr txBox="1"/>
          <p:nvPr/>
        </p:nvSpPr>
        <p:spPr>
          <a:xfrm>
            <a:off x="4954313" y="2928331"/>
            <a:ext cx="1283151" cy="398780"/>
          </a:xfrm>
          <a:prstGeom prst="rect">
            <a:avLst/>
          </a:prstGeom>
          <a:noFill/>
        </p:spPr>
        <p:txBody>
          <a:bodyPr wrap="square" rtlCol="0">
            <a:spAutoFit/>
          </a:bodyPr>
          <a:lstStyle/>
          <a:p>
            <a:pPr algn="ct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k</a:t>
            </a:r>
            <a:r>
              <a:rPr lang="en-US" altLang="zh-TW" sz="2000" dirty="0">
                <a:solidFill>
                  <a:srgbClr val="FF0000"/>
                </a:solidFill>
                <a:latin typeface="微软雅黑" panose="020B0503020204020204" charset="-122"/>
                <a:ea typeface="微软雅黑" panose="020B0503020204020204" charset="-122"/>
              </a:rPr>
              <a:t>ernel</a:t>
            </a:r>
            <a:endParaRPr lang="zh-TW" altLang="en-US" sz="2000" dirty="0">
              <a:solidFill>
                <a:srgbClr val="FF0000"/>
              </a:solidFill>
              <a:latin typeface="微软雅黑" panose="020B0503020204020204" charset="-122"/>
              <a:ea typeface="微软雅黑" panose="020B0503020204020204" charset="-122"/>
            </a:endParaRPr>
          </a:p>
        </p:txBody>
      </p:sp>
      <p:sp>
        <p:nvSpPr>
          <p:cNvPr id="138" name="文字方塊 55"/>
          <p:cNvSpPr txBox="1"/>
          <p:nvPr/>
        </p:nvSpPr>
        <p:spPr>
          <a:xfrm>
            <a:off x="7004010" y="2914454"/>
            <a:ext cx="3028297"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feature</a:t>
            </a:r>
            <a:r>
              <a:rPr lang="zh-CN" altLang="en-US" sz="2000" dirty="0">
                <a:solidFill>
                  <a:srgbClr val="FF0000"/>
                </a:solidFill>
                <a:latin typeface="微软雅黑" panose="020B0503020204020204" charset="-122"/>
                <a:ea typeface="微软雅黑" panose="020B0503020204020204" charset="-122"/>
              </a:rPr>
              <a:t> </a:t>
            </a:r>
            <a:r>
              <a:rPr lang="en-US" altLang="zh-CN" sz="2000" dirty="0">
                <a:solidFill>
                  <a:srgbClr val="FF0000"/>
                </a:solidFill>
                <a:latin typeface="微软雅黑" panose="020B0503020204020204" charset="-122"/>
                <a:ea typeface="微软雅黑" panose="020B0503020204020204" charset="-122"/>
              </a:rPr>
              <a:t>map</a:t>
            </a:r>
            <a:endParaRPr lang="zh-TW" altLang="en-US" sz="2000" dirty="0">
              <a:solidFill>
                <a:srgbClr val="FF0000"/>
              </a:solidFill>
              <a:latin typeface="微软雅黑" panose="020B0503020204020204" charset="-122"/>
              <a:ea typeface="微软雅黑" panose="020B0503020204020204" charset="-122"/>
            </a:endParaRPr>
          </a:p>
        </p:txBody>
      </p:sp>
      <p:sp>
        <p:nvSpPr>
          <p:cNvPr id="139" name="文字方塊 55"/>
          <p:cNvSpPr txBox="1"/>
          <p:nvPr/>
        </p:nvSpPr>
        <p:spPr>
          <a:xfrm>
            <a:off x="1138461" y="2764651"/>
            <a:ext cx="3437466"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feature</a:t>
            </a:r>
            <a:r>
              <a:rPr lang="zh-CN" altLang="en-US" sz="2000" dirty="0">
                <a:latin typeface="微软雅黑" panose="020B0503020204020204" charset="-122"/>
                <a:ea typeface="微软雅黑" panose="020B0503020204020204" charset="-122"/>
              </a:rPr>
              <a:t> </a:t>
            </a:r>
            <a:r>
              <a:rPr lang="en-US" altLang="zh-CN" sz="2000" dirty="0">
                <a:latin typeface="微软雅黑" panose="020B0503020204020204" charset="-122"/>
                <a:ea typeface="微软雅黑" panose="020B0503020204020204" charset="-122"/>
              </a:rPr>
              <a:t>maps</a:t>
            </a:r>
            <a:endParaRPr lang="zh-TW" altLang="en-US" sz="2000" dirty="0">
              <a:latin typeface="微软雅黑" panose="020B0503020204020204" charset="-122"/>
              <a:ea typeface="微软雅黑" panose="020B0503020204020204" charset="-122"/>
            </a:endParaRPr>
          </a:p>
        </p:txBody>
      </p:sp>
      <mc:AlternateContent xmlns:mc="http://schemas.openxmlformats.org/markup-compatibility/2006" xmlns:a14="http://schemas.microsoft.com/office/drawing/2010/main">
        <mc:Choice Requires="a14">
          <p:graphicFrame>
            <p:nvGraphicFramePr>
              <p:cNvPr id="23" name="表格 22"/>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11</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𝟐</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1" i="1" smtClean="0">
                                        <a:solidFill>
                                          <a:schemeClr val="tx1">
                                            <a:lumMod val="95000"/>
                                            <a:lumOff val="5000"/>
                                          </a:schemeClr>
                                        </a:solidFill>
                                        <a:latin typeface="Cambria Math" panose="02040503050406030204" pitchFamily="18" charset="0"/>
                                      </a:rPr>
                                      <m:t>𝟑</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i="1" smtClean="0">
                                        <a:solidFill>
                                          <a:schemeClr val="tx1">
                                            <a:lumMod val="95000"/>
                                            <a:lumOff val="5000"/>
                                          </a:schemeClr>
                                        </a:solidFill>
                                        <a:latin typeface="Cambria Math" panose="02040503050406030204" pitchFamily="18" charset="0"/>
                                      </a:rPr>
                                    </m:ctrlPr>
                                  </m:sSubPr>
                                  <m:e>
                                    <m:r>
                                      <a:rPr lang="en-US" altLang="zh-CN" sz="1200" i="1">
                                        <a:solidFill>
                                          <a:schemeClr val="tx1">
                                            <a:lumMod val="95000"/>
                                            <a:lumOff val="5000"/>
                                          </a:schemeClr>
                                        </a:solidFill>
                                        <a:latin typeface="Cambria Math" panose="02040503050406030204" pitchFamily="18" charset="0"/>
                                      </a:rPr>
                                      <m:t>𝑦</m:t>
                                    </m:r>
                                  </m:e>
                                  <m:sub>
                                    <m:r>
                                      <a:rPr lang="en-US" altLang="zh-CN" sz="1200" i="1">
                                        <a:solidFill>
                                          <a:schemeClr val="tx1">
                                            <a:lumMod val="95000"/>
                                            <a:lumOff val="5000"/>
                                          </a:schemeClr>
                                        </a:solidFill>
                                        <a:latin typeface="Cambria Math" panose="02040503050406030204" pitchFamily="18" charset="0"/>
                                      </a:rPr>
                                      <m:t>1</m:t>
                                    </m:r>
                                    <m:r>
                                      <a:rPr lang="en-US" altLang="zh-CN" sz="1200" b="0" i="1" smtClean="0">
                                        <a:solidFill>
                                          <a:schemeClr val="tx1">
                                            <a:lumMod val="95000"/>
                                            <a:lumOff val="5000"/>
                                          </a:schemeClr>
                                        </a:solidFill>
                                        <a:latin typeface="Cambria Math" panose="02040503050406030204" pitchFamily="18" charset="0"/>
                                      </a:rPr>
                                      <m:t>4</m:t>
                                    </m:r>
                                  </m:sub>
                                </m:sSub>
                              </m:oMath>
                            </m:oMathPara>
                          </a14:m>
                          <a:endParaRPr lang="zh-CN" altLang="en-US" sz="120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5</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6</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7</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lvl="0" algn="ct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8</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1" i="1" kern="1200" smtClean="0">
                                        <a:solidFill>
                                          <a:schemeClr val="tx1">
                                            <a:lumMod val="95000"/>
                                            <a:lumOff val="5000"/>
                                          </a:schemeClr>
                                        </a:solidFill>
                                        <a:latin typeface="Cambria Math" panose="02040503050406030204" pitchFamily="18" charset="0"/>
                                        <a:ea typeface="+mn-ea"/>
                                        <a:cs typeface="+mn-cs"/>
                                      </a:rPr>
                                    </m:ctrlPr>
                                  </m:sSubPr>
                                  <m:e>
                                    <m:r>
                                      <a:rPr lang="en-US" altLang="zh-CN" sz="1200" b="1" i="1" kern="1200">
                                        <a:solidFill>
                                          <a:schemeClr val="tx1">
                                            <a:lumMod val="95000"/>
                                            <a:lumOff val="5000"/>
                                          </a:schemeClr>
                                        </a:solidFill>
                                        <a:latin typeface="Cambria Math" panose="02040503050406030204" pitchFamily="18" charset="0"/>
                                        <a:ea typeface="+mn-ea"/>
                                        <a:cs typeface="+mn-cs"/>
                                      </a:rPr>
                                      <m:t>𝑦</m:t>
                                    </m:r>
                                  </m:e>
                                  <m:sub>
                                    <m:r>
                                      <a:rPr lang="en-US" altLang="zh-CN" sz="1200" b="1" i="1" kern="1200">
                                        <a:solidFill>
                                          <a:schemeClr val="tx1">
                                            <a:lumMod val="95000"/>
                                            <a:lumOff val="5000"/>
                                          </a:schemeClr>
                                        </a:solidFill>
                                        <a:latin typeface="Cambria Math" panose="02040503050406030204" pitchFamily="18" charset="0"/>
                                        <a:ea typeface="+mn-ea"/>
                                        <a:cs typeface="+mn-cs"/>
                                      </a:rPr>
                                      <m:t>1</m:t>
                                    </m:r>
                                    <m:r>
                                      <a:rPr lang="en-US" altLang="zh-CN" sz="1200" b="1" i="1" kern="1200" smtClean="0">
                                        <a:solidFill>
                                          <a:schemeClr val="tx1">
                                            <a:lumMod val="95000"/>
                                            <a:lumOff val="5000"/>
                                          </a:schemeClr>
                                        </a:solidFill>
                                        <a:latin typeface="Cambria Math" panose="02040503050406030204" pitchFamily="18" charset="0"/>
                                        <a:ea typeface="+mn-ea"/>
                                        <a:cs typeface="+mn-cs"/>
                                      </a:rPr>
                                      <m:t>9</m:t>
                                    </m:r>
                                  </m:sub>
                                </m:sSub>
                              </m:oMath>
                            </m:oMathPara>
                          </a14:m>
                          <a:endParaRPr lang="zh-CN" altLang="en-US" sz="1200" b="1" i="1" kern="1200" dirty="0">
                            <a:solidFill>
                              <a:schemeClr val="tx1">
                                <a:lumMod val="95000"/>
                                <a:lumOff val="5000"/>
                              </a:schemeClr>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23" name="表格 22"/>
              <p:cNvGraphicFramePr>
                <a:graphicFrameLocks noGrp="1"/>
              </p:cNvGraphicFramePr>
              <p:nvPr/>
            </p:nvGraphicFramePr>
            <p:xfrm>
              <a:off x="2498320" y="3480841"/>
              <a:ext cx="1080000" cy="1080000"/>
            </p:xfrm>
            <a:graphic>
              <a:graphicData uri="http://schemas.openxmlformats.org/drawingml/2006/table">
                <a:tbl>
                  <a:tblPr firstRow="1" bandRow="1">
                    <a:tableStyleId>{5C22544A-7EE6-4342-B048-85BDC9FD1C3A}</a:tableStyleId>
                  </a:tblPr>
                  <a:tblGrid>
                    <a:gridCol w="360000"/>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blipFill>
                      </a:tcPr>
                    </a:tc>
                  </a:tr>
                </a:tbl>
              </a:graphicData>
            </a:graphic>
          </p:graphicFrame>
        </mc:Fallback>
      </mc:AlternateContent>
      <p:cxnSp>
        <p:nvCxnSpPr>
          <p:cNvPr id="20" name="直线箭头连接符 19"/>
          <p:cNvCxnSpPr/>
          <p:nvPr/>
        </p:nvCxnSpPr>
        <p:spPr>
          <a:xfrm flipV="1">
            <a:off x="6476513" y="2540000"/>
            <a:ext cx="462546" cy="7745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立方体 23"/>
          <p:cNvSpPr/>
          <p:nvPr/>
        </p:nvSpPr>
        <p:spPr>
          <a:xfrm>
            <a:off x="6952745" y="1702399"/>
            <a:ext cx="819655" cy="787378"/>
          </a:xfrm>
          <a:prstGeom prst="cube">
            <a:avLst>
              <a:gd name="adj" fmla="val 16650"/>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7924801" y="1579056"/>
            <a:ext cx="1911004"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卷积核通常</a:t>
            </a:r>
            <a:r>
              <a:rPr kumimoji="1" lang="zh-CN" altLang="en-US">
                <a:latin typeface="微软雅黑" panose="020B0503020204020204" charset="-122"/>
                <a:ea typeface="微软雅黑" panose="020B0503020204020204" charset="-122"/>
                <a:cs typeface="微软雅黑" panose="020B0503020204020204" charset="-122"/>
              </a:rPr>
              <a:t>表示为一个立方体</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6" name="文本框 25"/>
          <p:cNvSpPr txBox="1"/>
          <p:nvPr/>
        </p:nvSpPr>
        <p:spPr>
          <a:xfrm>
            <a:off x="9650890" y="2791343"/>
            <a:ext cx="1911004" cy="922020"/>
          </a:xfrm>
          <a:prstGeom prst="rect">
            <a:avLst/>
          </a:prstGeom>
          <a:noFill/>
        </p:spPr>
        <p:txBody>
          <a:bodyPr wrap="square" rtlCol="0">
            <a:spAutoFit/>
          </a:bodyPr>
          <a:lstStyle/>
          <a:p>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输出为对应通道在滑动窗口内的卷积的和</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cxnSp>
        <p:nvCxnSpPr>
          <p:cNvPr id="27" name="直线箭头连接符 26"/>
          <p:cNvCxnSpPr/>
          <p:nvPr/>
        </p:nvCxnSpPr>
        <p:spPr>
          <a:xfrm flipV="1">
            <a:off x="8674100" y="3164762"/>
            <a:ext cx="976790" cy="8392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766276" y="4713241"/>
            <a:ext cx="2704123" cy="368300"/>
          </a:xfrm>
          <a:prstGeom prst="rect">
            <a:avLst/>
          </a:prstGeom>
          <a:noFill/>
        </p:spPr>
        <p:txBody>
          <a:bodyPr wrap="square" rtlCol="0">
            <a:spAutoFit/>
          </a:bodyPr>
          <a:lstStyle/>
          <a:p>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3X3</a:t>
            </a:r>
            <a:r>
              <a:rPr kumimoji="1" lang="zh-CN" altLang="en-US" dirty="0">
                <a:latin typeface="微软雅黑" panose="020B0503020204020204" charset="-122"/>
                <a:ea typeface="微软雅黑" panose="020B0503020204020204" charset="-122"/>
                <a:cs typeface="微软雅黑" panose="020B0503020204020204" charset="-122"/>
              </a:rPr>
              <a:t>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maps</a:t>
            </a:r>
            <a:r>
              <a:rPr kumimoji="1" lang="zh-CN" altLang="en-US" dirty="0">
                <a:latin typeface="微软雅黑" panose="020B0503020204020204" charset="-122"/>
                <a:ea typeface="微软雅黑" panose="020B0503020204020204" charset="-122"/>
                <a:cs typeface="微软雅黑" panose="020B0503020204020204" charset="-122"/>
              </a:rPr>
              <a:t> </a:t>
            </a:r>
            <a:endParaRPr kumimoji="1"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2" name="文本框 31"/>
          <p:cNvSpPr txBox="1"/>
          <p:nvPr/>
        </p:nvSpPr>
        <p:spPr>
          <a:xfrm>
            <a:off x="4774219" y="4713241"/>
            <a:ext cx="2164840" cy="368300"/>
          </a:xfrm>
          <a:prstGeom prst="rect">
            <a:avLst/>
          </a:prstGeom>
          <a:noFill/>
        </p:spPr>
        <p:txBody>
          <a:bodyPr wrap="square" rtlCol="0">
            <a:spAutoFit/>
          </a:bodyPr>
          <a:lstStyle/>
          <a:p>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3</a:t>
            </a:r>
            <a:r>
              <a:rPr kumimoji="1" lang="zh-CN" altLang="en-US" dirty="0">
                <a:solidFill>
                  <a:srgbClr val="FF0000"/>
                </a:solidFill>
                <a:latin typeface="微软雅黑" panose="020B0503020204020204" charset="-122"/>
                <a:ea typeface="微软雅黑" panose="020B0503020204020204" charset="-122"/>
                <a:cs typeface="微软雅黑" panose="020B0503020204020204" charset="-122"/>
              </a:rPr>
              <a:t>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的卷积核</a:t>
            </a:r>
            <a:endParaRPr kumimoji="1" lang="en-US" altLang="zh-CN"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3" name="文本框 32"/>
          <p:cNvSpPr txBox="1"/>
          <p:nvPr/>
        </p:nvSpPr>
        <p:spPr>
          <a:xfrm>
            <a:off x="7670965" y="4713241"/>
            <a:ext cx="2164840" cy="645160"/>
          </a:xfrm>
          <a:prstGeom prst="rect">
            <a:avLst/>
          </a:prstGeom>
          <a:noFill/>
        </p:spPr>
        <p:txBody>
          <a:bodyPr wrap="square" rtlCol="0">
            <a:spAutoFit/>
          </a:bodyPr>
          <a:lstStyle/>
          <a:p>
            <a:r>
              <a:rPr kumimoji="1" lang="zh-CN" altLang="en-US" dirty="0">
                <a:latin typeface="微软雅黑" panose="020B0503020204020204" charset="-122"/>
                <a:ea typeface="微软雅黑" panose="020B0503020204020204" charset="-122"/>
                <a:cs typeface="微软雅黑" panose="020B0503020204020204" charset="-122"/>
              </a:rPr>
              <a:t>生成一个</a:t>
            </a:r>
            <a:r>
              <a:rPr kumimoji="1" lang="en-US" altLang="zh-CN" dirty="0">
                <a:solidFill>
                  <a:srgbClr val="FF0000"/>
                </a:solidFill>
                <a:latin typeface="微软雅黑" panose="020B0503020204020204" charset="-122"/>
                <a:ea typeface="微软雅黑" panose="020B0503020204020204" charset="-122"/>
                <a:cs typeface="微软雅黑" panose="020B0503020204020204" charset="-122"/>
              </a:rPr>
              <a:t>2X2</a:t>
            </a:r>
            <a:r>
              <a:rPr kumimoji="1" lang="zh-CN" altLang="en-US" dirty="0">
                <a:latin typeface="微软雅黑" panose="020B0503020204020204" charset="-122"/>
                <a:ea typeface="微软雅黑" panose="020B0503020204020204" charset="-122"/>
                <a:cs typeface="微软雅黑" panose="020B0503020204020204" charset="-122"/>
              </a:rPr>
              <a:t>大小的</a:t>
            </a:r>
            <a:r>
              <a:rPr kumimoji="1" lang="en-US" altLang="zh-CN" dirty="0">
                <a:latin typeface="微软雅黑" panose="020B0503020204020204" charset="-122"/>
                <a:ea typeface="微软雅黑" panose="020B0503020204020204" charset="-122"/>
                <a:cs typeface="微软雅黑" panose="020B0503020204020204" charset="-122"/>
              </a:rPr>
              <a:t>feature</a:t>
            </a:r>
            <a:r>
              <a:rPr kumimoji="1" lang="zh-CN" altLang="en-US" dirty="0">
                <a:latin typeface="微软雅黑" panose="020B0503020204020204" charset="-122"/>
                <a:ea typeface="微软雅黑" panose="020B0503020204020204" charset="-122"/>
                <a:cs typeface="微软雅黑" panose="020B0503020204020204" charset="-122"/>
              </a:rPr>
              <a:t> </a:t>
            </a:r>
            <a:r>
              <a:rPr kumimoji="1" lang="en-US" altLang="zh-CN" dirty="0">
                <a:latin typeface="微软雅黑" panose="020B0503020204020204" charset="-122"/>
                <a:ea typeface="微软雅黑" panose="020B0503020204020204" charset="-122"/>
                <a:cs typeface="微软雅黑" panose="020B0503020204020204" charset="-122"/>
              </a:rPr>
              <a:t>map</a:t>
            </a:r>
            <a:endParaRPr kumimoji="1" lang="en-US" altLang="zh-CN" dirty="0">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graphicFrame>
            <p:nvGraphicFramePr>
              <p:cNvPr id="34" name="表格 33"/>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33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34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34" name="表格 33"/>
              <p:cNvGraphicFramePr>
                <a:graphicFrameLocks noGrp="1"/>
              </p:cNvGraphicFramePr>
              <p:nvPr/>
            </p:nvGraphicFramePr>
            <p:xfrm>
              <a:off x="5235889" y="33935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5" name="表格 34"/>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m:t>
                                    </m:r>
                                    <m:r>
                                      <a:rPr lang="en-US" altLang="zh-CN" sz="1200" b="0" i="1">
                                        <a:solidFill>
                                          <a:schemeClr val="tx1"/>
                                        </a:solidFill>
                                        <a:latin typeface="Cambria Math" panose="02040503050406030204" pitchFamily="18" charset="0"/>
                                      </a:rPr>
                                      <m:t>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smtClean="0">
                                        <a:solidFill>
                                          <a:schemeClr val="tx1"/>
                                        </a:solidFill>
                                        <a:latin typeface="Cambria Math" panose="02040503050406030204" pitchFamily="18" charset="0"/>
                                      </a:rPr>
                                      <m:t>23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smtClean="0">
                                        <a:solidFill>
                                          <a:schemeClr val="tx1"/>
                                        </a:solidFill>
                                        <a:latin typeface="Cambria Math" panose="02040503050406030204" pitchFamily="18" charset="0"/>
                                        <a:ea typeface="+mn-ea"/>
                                        <a:cs typeface="+mn-cs"/>
                                      </a:rPr>
                                      <m:t>24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35" name="表格 34"/>
              <p:cNvGraphicFramePr>
                <a:graphicFrameLocks noGrp="1"/>
              </p:cNvGraphicFramePr>
              <p:nvPr/>
            </p:nvGraphicFramePr>
            <p:xfrm>
              <a:off x="5388289" y="35459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6" name="表格 35"/>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11</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2</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smtClean="0">
                                        <a:solidFill>
                                          <a:schemeClr val="tx1"/>
                                        </a:solidFill>
                                        <a:latin typeface="Cambria Math" panose="02040503050406030204" pitchFamily="18" charset="0"/>
                                      </a:rPr>
                                    </m:ctrlPr>
                                  </m:sSubPr>
                                  <m:e>
                                    <m:r>
                                      <a:rPr lang="en-US" altLang="zh-CN" sz="1200" b="0" i="1" smtClean="0">
                                        <a:solidFill>
                                          <a:schemeClr val="tx1"/>
                                        </a:solidFill>
                                        <a:latin typeface="Cambria Math" panose="02040503050406030204" pitchFamily="18" charset="0"/>
                                      </a:rPr>
                                      <m:t>𝑘</m:t>
                                    </m:r>
                                  </m:e>
                                  <m:sub>
                                    <m:r>
                                      <a:rPr lang="en-US" altLang="zh-CN" sz="1200" b="0" i="1">
                                        <a:solidFill>
                                          <a:schemeClr val="tx1"/>
                                        </a:solidFill>
                                        <a:latin typeface="Cambria Math" panose="02040503050406030204" pitchFamily="18" charset="0"/>
                                      </a:rPr>
                                      <m:t>1</m:t>
                                    </m:r>
                                    <m:r>
                                      <a:rPr lang="en-US" altLang="zh-CN" sz="1200" b="0" i="1" smtClean="0">
                                        <a:solidFill>
                                          <a:schemeClr val="tx1"/>
                                        </a:solidFill>
                                        <a:latin typeface="Cambria Math" panose="02040503050406030204" pitchFamily="18" charset="0"/>
                                      </a:rPr>
                                      <m:t>3</m:t>
                                    </m:r>
                                  </m:sub>
                                </m:sSub>
                              </m:oMath>
                            </m:oMathPara>
                          </a14:m>
                          <a:endParaRPr lang="zh-CN" altLang="en-US"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altLang="zh-CN" sz="1200" b="0" i="1" kern="1200" smtClean="0">
                                        <a:solidFill>
                                          <a:schemeClr val="tx1"/>
                                        </a:solidFill>
                                        <a:latin typeface="Cambria Math" panose="02040503050406030204" pitchFamily="18" charset="0"/>
                                        <a:ea typeface="+mn-ea"/>
                                        <a:cs typeface="+mn-cs"/>
                                      </a:rPr>
                                    </m:ctrlPr>
                                  </m:sSubPr>
                                  <m:e>
                                    <m:r>
                                      <a:rPr lang="en-US" altLang="zh-CN" sz="1200" b="0" i="1" kern="1200" smtClean="0">
                                        <a:solidFill>
                                          <a:schemeClr val="tx1"/>
                                        </a:solidFill>
                                        <a:latin typeface="Cambria Math" panose="02040503050406030204" pitchFamily="18" charset="0"/>
                                        <a:ea typeface="+mn-ea"/>
                                        <a:cs typeface="+mn-cs"/>
                                      </a:rPr>
                                      <m:t>𝑘</m:t>
                                    </m:r>
                                  </m:e>
                                  <m:sub>
                                    <m:r>
                                      <a:rPr lang="en-US" altLang="zh-CN" sz="1200" b="0" i="1" kern="1200">
                                        <a:solidFill>
                                          <a:schemeClr val="tx1"/>
                                        </a:solidFill>
                                        <a:latin typeface="Cambria Math" panose="02040503050406030204" pitchFamily="18" charset="0"/>
                                        <a:ea typeface="+mn-ea"/>
                                        <a:cs typeface="+mn-cs"/>
                                      </a:rPr>
                                      <m:t>1</m:t>
                                    </m:r>
                                    <m:r>
                                      <a:rPr lang="en-US" altLang="zh-CN" sz="1200" b="0" i="1" kern="1200" smtClean="0">
                                        <a:solidFill>
                                          <a:schemeClr val="tx1"/>
                                        </a:solidFill>
                                        <a:latin typeface="Cambria Math" panose="02040503050406030204" pitchFamily="18" charset="0"/>
                                        <a:ea typeface="+mn-ea"/>
                                        <a:cs typeface="+mn-cs"/>
                                      </a:rPr>
                                      <m:t>4</m:t>
                                    </m:r>
                                  </m:sub>
                                </m:sSub>
                              </m:oMath>
                            </m:oMathPara>
                          </a14:m>
                          <a:endParaRPr lang="zh-CN" altLang="en-US" sz="1200" b="0" i="1" kern="1200" dirty="0">
                            <a:solidFill>
                              <a:schemeClr val="tx1"/>
                            </a:solidFill>
                            <a:latin typeface="Cambria Math" panose="02040503050406030204" pitchFamily="18"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mc:Choice>
        <mc:Fallback xmlns="">
          <p:graphicFrame>
            <p:nvGraphicFramePr>
              <p:cNvPr id="36" name="表格 35"/>
              <p:cNvGraphicFramePr>
                <a:graphicFrameLocks noGrp="1"/>
              </p:cNvGraphicFramePr>
              <p:nvPr/>
            </p:nvGraphicFramePr>
            <p:xfrm>
              <a:off x="5540689" y="3698397"/>
              <a:ext cx="720000" cy="720000"/>
            </p:xfrm>
            <a:graphic>
              <a:graphicData uri="http://schemas.openxmlformats.org/drawingml/2006/table">
                <a:tbl>
                  <a:tblPr firstRow="1" bandRow="1">
                    <a:tableStyleId>{5C22544A-7EE6-4342-B048-85BDC9FD1C3A}</a:tableStyleId>
                  </a:tblPr>
                  <a:tblGrid>
                    <a:gridCol w="360000"/>
                    <a:gridCol w="360000"/>
                  </a:tblGrid>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r h="360045">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blipFill>
                      </a:tcPr>
                    </a:tc>
                  </a:tr>
                </a:tbl>
              </a:graphicData>
            </a:graphic>
          </p:graphicFrame>
        </mc:Fallback>
      </mc:AlternateContent>
      <mc:AlternateContent xmlns:mc="http://schemas.openxmlformats.org/markup-compatibility/2006">
        <mc:Choice xmlns:a14="http://schemas.microsoft.com/office/drawing/2010/main" Requires="a14">
          <p:sp>
            <p:nvSpPr>
              <p:cNvPr id="37" name="文本框 36"/>
              <p:cNvSpPr txBox="1"/>
              <p:nvPr/>
            </p:nvSpPr>
            <p:spPr>
              <a:xfrm>
                <a:off x="1379398" y="4514789"/>
                <a:ext cx="427990"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b="1" i="1">
                              <a:latin typeface="Cambria Math" panose="02040503050406030204" pitchFamily="18" charset="0"/>
                            </a:rPr>
                          </m:ctrlPr>
                        </m:sSubPr>
                        <m:e>
                          <m:r>
                            <a:rPr lang="is-IS" altLang="zh-CN" b="1" i="1">
                              <a:latin typeface="Cambria Math" panose="02040503050406030204" pitchFamily="18" charset="0"/>
                            </a:rPr>
                            <m:t>𝑦</m:t>
                          </m:r>
                        </m:e>
                        <m:sub>
                          <m:r>
                            <a:rPr lang="is-IS" altLang="zh-CN" b="1" i="1">
                              <a:latin typeface="Cambria Math" panose="02040503050406030204" pitchFamily="18" charset="0"/>
                            </a:rPr>
                            <m:t>1</m:t>
                          </m:r>
                        </m:sub>
                      </m:sSub>
                    </m:oMath>
                  </m:oMathPara>
                </a14:m>
                <a:endParaRPr lang="is-IS" altLang="zh-CN" dirty="0"/>
              </a:p>
            </p:txBody>
          </p:sp>
        </mc:Choice>
        <mc:Fallback>
          <p:sp>
            <p:nvSpPr>
              <p:cNvPr id="37" name="文本框 36"/>
              <p:cNvSpPr txBox="1">
                <a:spLocks noRot="1" noChangeAspect="1" noMove="1" noResize="1" noEditPoints="1" noAdjustHandles="1" noChangeArrowheads="1" noChangeShapeType="1" noTextEdit="1"/>
              </p:cNvSpPr>
              <p:nvPr/>
            </p:nvSpPr>
            <p:spPr>
              <a:xfrm>
                <a:off x="1379398" y="4514789"/>
                <a:ext cx="427990" cy="368300"/>
              </a:xfrm>
              <a:prstGeom prst="rect">
                <a:avLst/>
              </a:prstGeom>
              <a:blipFill rotWithShape="1">
                <a:blip r:embed="rId8"/>
                <a:stretch>
                  <a:fillRect l="-42" t="-156" r="42" b="1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8" name="文本框 37"/>
              <p:cNvSpPr txBox="1"/>
              <p:nvPr/>
            </p:nvSpPr>
            <p:spPr>
              <a:xfrm>
                <a:off x="1383305" y="4213897"/>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2</m:t>
                          </m:r>
                        </m:sub>
                      </m:sSub>
                    </m:oMath>
                  </m:oMathPara>
                </a14:m>
                <a:endParaRPr lang="is-IS" altLang="zh-CN" dirty="0"/>
              </a:p>
            </p:txBody>
          </p:sp>
        </mc:Choice>
        <mc:Fallback>
          <p:sp>
            <p:nvSpPr>
              <p:cNvPr id="38" name="文本框 37"/>
              <p:cNvSpPr txBox="1">
                <a:spLocks noRot="1" noChangeAspect="1" noMove="1" noResize="1" noEditPoints="1" noAdjustHandles="1" noChangeArrowheads="1" noChangeShapeType="1" noTextEdit="1"/>
              </p:cNvSpPr>
              <p:nvPr/>
            </p:nvSpPr>
            <p:spPr>
              <a:xfrm>
                <a:off x="1383305" y="4213897"/>
                <a:ext cx="429895" cy="368300"/>
              </a:xfrm>
              <a:prstGeom prst="rect">
                <a:avLst/>
              </a:prstGeom>
              <a:blipFill rotWithShape="1">
                <a:blip r:embed="rId9"/>
                <a:stretch>
                  <a:fillRect l="-64" t="-10" r="64"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a:off x="1392110" y="3933610"/>
                <a:ext cx="429895" cy="36830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is-IS" altLang="zh-CN" i="1" smtClean="0">
                              <a:latin typeface="Cambria Math" panose="02040503050406030204" pitchFamily="18" charset="0"/>
                            </a:rPr>
                          </m:ctrlPr>
                        </m:sSubPr>
                        <m:e>
                          <m:r>
                            <a:rPr lang="is-IS" altLang="zh-CN" b="0" i="1">
                              <a:latin typeface="Cambria Math" panose="02040503050406030204" pitchFamily="18" charset="0"/>
                            </a:rPr>
                            <m:t>𝑦</m:t>
                          </m:r>
                        </m:e>
                        <m:sub>
                          <m:r>
                            <a:rPr lang="en-US" altLang="zh-CN" b="0" i="1" smtClean="0">
                              <a:latin typeface="Cambria Math" panose="02040503050406030204" pitchFamily="18" charset="0"/>
                            </a:rPr>
                            <m:t>3</m:t>
                          </m:r>
                        </m:sub>
                      </m:sSub>
                    </m:oMath>
                  </m:oMathPara>
                </a14:m>
                <a:endParaRPr lang="is-IS" altLang="zh-CN" dirty="0"/>
              </a:p>
            </p:txBody>
          </p:sp>
        </mc:Choice>
        <mc:Fallback>
          <p:sp>
            <p:nvSpPr>
              <p:cNvPr id="39" name="文本框 38"/>
              <p:cNvSpPr txBox="1">
                <a:spLocks noRot="1" noChangeAspect="1" noMove="1" noResize="1" noEditPoints="1" noAdjustHandles="1" noChangeArrowheads="1" noChangeShapeType="1" noTextEdit="1"/>
              </p:cNvSpPr>
              <p:nvPr/>
            </p:nvSpPr>
            <p:spPr>
              <a:xfrm>
                <a:off x="1392110" y="3933610"/>
                <a:ext cx="429895" cy="368300"/>
              </a:xfrm>
              <a:prstGeom prst="rect">
                <a:avLst/>
              </a:prstGeom>
              <a:blipFill rotWithShape="1">
                <a:blip r:embed="rId10"/>
                <a:stretch>
                  <a:fillRect l="-44" t="-114" r="44" b="114"/>
                </a:stretch>
              </a:blipFill>
            </p:spPr>
            <p:txBody>
              <a:bodyPr/>
              <a:lstStyle/>
              <a:p>
                <a:r>
                  <a:rPr lang="zh-CN" altLang="en-US">
                    <a:noFill/>
                  </a:rPr>
                  <a:t> </a:t>
                </a:r>
              </a:p>
            </p:txBody>
          </p:sp>
        </mc:Fallback>
      </mc:AlternateContent>
      <p:cxnSp>
        <p:nvCxnSpPr>
          <p:cNvPr id="40" name="直线箭头连接符 39"/>
          <p:cNvCxnSpPr/>
          <p:nvPr/>
        </p:nvCxnSpPr>
        <p:spPr>
          <a:xfrm flipV="1">
            <a:off x="1766276" y="4113597"/>
            <a:ext cx="427244" cy="100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flipV="1">
            <a:off x="1766276" y="4312239"/>
            <a:ext cx="570839" cy="172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p:nvPr/>
        </p:nvCxnSpPr>
        <p:spPr>
          <a:xfrm flipV="1">
            <a:off x="1746371" y="4474830"/>
            <a:ext cx="734450" cy="288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本框 42"/>
              <p:cNvSpPr txBox="1"/>
              <p:nvPr/>
            </p:nvSpPr>
            <p:spPr>
              <a:xfrm>
                <a:off x="9585367" y="3649230"/>
                <a:ext cx="2833280" cy="2030095"/>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a:latin typeface="Cambria Math" panose="02040503050406030204" pitchFamily="18" charset="0"/>
                          </a:rPr>
                          <m:t>ℎ</m:t>
                        </m:r>
                      </m:e>
                      <m:sub>
                        <m:r>
                          <a:rPr lang="en-US" altLang="zh-CN" b="0" i="1" smtClean="0">
                            <a:latin typeface="Cambria Math" panose="02040503050406030204" pitchFamily="18" charset="0"/>
                          </a:rPr>
                          <m:t>4</m:t>
                        </m:r>
                      </m:sub>
                    </m:sSub>
                  </m:oMath>
                </a14:m>
                <a:r>
                  <a:rPr kumimoji="1" lang="en-US" altLang="zh-CN" dirty="0"/>
                  <a:t>=</a:t>
                </a:r>
                <a14:m>
                  <m:oMath xmlns:m="http://schemas.openxmlformats.org/officeDocument/2006/math">
                    <m:sSub>
                      <m:sSubPr>
                        <m:ctrlPr>
                          <a:rPr lang="is-IS" altLang="zh-CN" i="1" smtClean="0">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11</m:t>
                        </m:r>
                      </m:sub>
                    </m:sSub>
                    <m:r>
                      <a:rPr lang="zh-CN" altLang="en-US" b="0" i="1" smtClean="0">
                        <a:solidFill>
                          <a:schemeClr val="accent1">
                            <a:lumMod val="75000"/>
                          </a:schemeClr>
                        </a:solidFill>
                        <a:latin typeface="Cambria Math" panose="02040503050406030204" pitchFamily="18" charset="0"/>
                      </a:rPr>
                      <m:t>∗</m:t>
                    </m:r>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5</m:t>
                        </m:r>
                      </m:sub>
                    </m:sSub>
                  </m:oMath>
                </a14:m>
                <a:r>
                  <a:rPr lang="en-US" altLang="zh-CN" dirty="0">
                    <a:solidFill>
                      <a:schemeClr val="accent1">
                        <a:lumMod val="75000"/>
                      </a:schemeClr>
                    </a:solidFill>
                  </a:rPr>
                  <a:t>+</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zh-CN" altLang="en-US" b="0" i="1" smtClean="0">
                            <a:solidFill>
                              <a:schemeClr val="accent1">
                                <a:lumMod val="75000"/>
                              </a:schemeClr>
                            </a:solidFill>
                            <a:latin typeface="Cambria Math" panose="02040503050406030204" pitchFamily="18" charset="0"/>
                          </a:rPr>
                          <m:t> </m:t>
                        </m:r>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12</m:t>
                        </m:r>
                      </m:sub>
                    </m:sSub>
                    <m:r>
                      <a:rPr lang="zh-CN" altLang="en-US" b="0" i="1" smtClean="0">
                        <a:solidFill>
                          <a:schemeClr val="accent1">
                            <a:lumMod val="75000"/>
                          </a:schemeClr>
                        </a:solidFill>
                        <a:latin typeface="Cambria Math" panose="02040503050406030204" pitchFamily="18" charset="0"/>
                      </a:rPr>
                      <m:t>∗</m:t>
                    </m:r>
                  </m:oMath>
                </a14:m>
                <a:r>
                  <a:rPr lang="zh-CN" altLang="en-US" dirty="0">
                    <a:solidFill>
                      <a:schemeClr val="accent1">
                        <a:lumMod val="75000"/>
                      </a:schemeClr>
                    </a:solidFill>
                  </a:rPr>
                  <a:t> </a:t>
                </a:r>
                <a14:m>
                  <m:oMath xmlns:m="http://schemas.openxmlformats.org/officeDocument/2006/math">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6</m:t>
                        </m:r>
                      </m:sub>
                    </m:sSub>
                  </m:oMath>
                </a14:m>
                <a:r>
                  <a:rPr lang="zh-CN" altLang="en-US" dirty="0">
                    <a:solidFill>
                      <a:schemeClr val="accent1">
                        <a:lumMod val="75000"/>
                      </a:schemeClr>
                    </a:solidFill>
                  </a:rPr>
                  <a:t> </a:t>
                </a:r>
                <a:r>
                  <a:rPr lang="en-US" altLang="zh-CN" dirty="0">
                    <a:solidFill>
                      <a:schemeClr val="accent1">
                        <a:lumMod val="75000"/>
                      </a:schemeClr>
                    </a:solidFill>
                  </a:rPr>
                  <a:t>+</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13</m:t>
                        </m:r>
                      </m:sub>
                    </m:sSub>
                    <m:r>
                      <a:rPr lang="zh-CN" altLang="en-US" b="0" i="1" smtClean="0">
                        <a:solidFill>
                          <a:schemeClr val="accent1">
                            <a:lumMod val="75000"/>
                          </a:schemeClr>
                        </a:solidFill>
                        <a:latin typeface="Cambria Math" panose="02040503050406030204" pitchFamily="18" charset="0"/>
                      </a:rPr>
                      <m:t>∗</m:t>
                    </m:r>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8</m:t>
                        </m:r>
                      </m:sub>
                    </m:sSub>
                  </m:oMath>
                </a14:m>
                <a:r>
                  <a:rPr lang="en-US" altLang="zh-CN" dirty="0">
                    <a:solidFill>
                      <a:schemeClr val="accent1">
                        <a:lumMod val="75000"/>
                      </a:schemeClr>
                    </a:solidFill>
                  </a:rPr>
                  <a:t>+</a:t>
                </a:r>
                <a:r>
                  <a:rPr lang="zh-CN" altLang="en-US" dirty="0">
                    <a:solidFill>
                      <a:schemeClr val="accent1">
                        <a:lumMod val="75000"/>
                      </a:schemeClr>
                    </a:solidFill>
                  </a:rPr>
                  <a:t> </a:t>
                </a:r>
                <a14:m>
                  <m:oMath xmlns:m="http://schemas.openxmlformats.org/officeDocument/2006/math">
                    <m:sSub>
                      <m:sSubPr>
                        <m:ctrlPr>
                          <a:rPr lang="is-IS" altLang="zh-CN" i="1">
                            <a:solidFill>
                              <a:schemeClr val="accent1">
                                <a:lumMod val="75000"/>
                              </a:schemeClr>
                            </a:solidFill>
                            <a:latin typeface="Cambria Math" panose="02040503050406030204" pitchFamily="18" charset="0"/>
                          </a:rPr>
                        </m:ctrlPr>
                      </m:sSubPr>
                      <m:e>
                        <m:r>
                          <a:rPr lang="is-IS" altLang="zh-CN" b="0" i="1">
                            <a:solidFill>
                              <a:schemeClr val="accent1">
                                <a:lumMod val="75000"/>
                              </a:schemeClr>
                            </a:solidFill>
                            <a:latin typeface="Cambria Math" panose="02040503050406030204" pitchFamily="18" charset="0"/>
                          </a:rPr>
                          <m:t>𝑘</m:t>
                        </m:r>
                      </m:e>
                      <m:sub>
                        <m:r>
                          <a:rPr lang="is-IS" altLang="zh-CN" b="0" i="1">
                            <a:solidFill>
                              <a:schemeClr val="accent1">
                                <a:lumMod val="75000"/>
                              </a:schemeClr>
                            </a:solidFill>
                            <a:latin typeface="Cambria Math" panose="02040503050406030204" pitchFamily="18" charset="0"/>
                          </a:rPr>
                          <m:t>14</m:t>
                        </m:r>
                      </m:sub>
                    </m:sSub>
                    <m:r>
                      <a:rPr lang="zh-CN" altLang="en-US" b="0" i="1" smtClean="0">
                        <a:solidFill>
                          <a:schemeClr val="accent1">
                            <a:lumMod val="75000"/>
                          </a:schemeClr>
                        </a:solidFill>
                        <a:latin typeface="Cambria Math" panose="02040503050406030204" pitchFamily="18" charset="0"/>
                      </a:rPr>
                      <m:t>∗</m:t>
                    </m:r>
                    <m:sSub>
                      <m:sSubPr>
                        <m:ctrlPr>
                          <a:rPr lang="cs-CZ" altLang="zh-CN" i="1">
                            <a:solidFill>
                              <a:schemeClr val="accent1">
                                <a:lumMod val="75000"/>
                              </a:schemeClr>
                            </a:solidFill>
                            <a:latin typeface="Cambria Math" panose="02040503050406030204" pitchFamily="18" charset="0"/>
                          </a:rPr>
                        </m:ctrlPr>
                      </m:sSubPr>
                      <m:e>
                        <m:r>
                          <a:rPr lang="cs-CZ" altLang="zh-CN" b="0" i="1">
                            <a:solidFill>
                              <a:schemeClr val="accent1">
                                <a:lumMod val="75000"/>
                              </a:schemeClr>
                            </a:solidFill>
                            <a:latin typeface="Cambria Math" panose="02040503050406030204" pitchFamily="18" charset="0"/>
                          </a:rPr>
                          <m:t>𝑦</m:t>
                        </m:r>
                      </m:e>
                      <m:sub>
                        <m:r>
                          <a:rPr lang="cs-CZ" altLang="zh-CN" b="0" i="1">
                            <a:solidFill>
                              <a:schemeClr val="accent1">
                                <a:lumMod val="75000"/>
                              </a:schemeClr>
                            </a:solidFill>
                            <a:latin typeface="Cambria Math" panose="02040503050406030204" pitchFamily="18" charset="0"/>
                          </a:rPr>
                          <m:t>1</m:t>
                        </m:r>
                        <m:r>
                          <a:rPr lang="en-US" altLang="zh-CN" b="0" i="1" smtClean="0">
                            <a:solidFill>
                              <a:schemeClr val="accent1">
                                <a:lumMod val="75000"/>
                              </a:schemeClr>
                            </a:solidFill>
                            <a:latin typeface="Cambria Math" panose="02040503050406030204" pitchFamily="18" charset="0"/>
                          </a:rPr>
                          <m:t>9</m:t>
                        </m:r>
                      </m:sub>
                    </m:sSub>
                  </m:oMath>
                </a14:m>
                <a:endParaRPr lang="is-IS" altLang="zh-CN" dirty="0"/>
              </a:p>
              <a:p>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1</m:t>
                        </m:r>
                      </m:sub>
                    </m:sSub>
                    <m:r>
                      <a:rPr lang="zh-CN" altLang="en-US" b="0" i="1">
                        <a:solidFill>
                          <a:schemeClr val="accent6">
                            <a:lumMod val="75000"/>
                          </a:schemeClr>
                        </a:solidFill>
                        <a:latin typeface="Cambria Math" panose="02040503050406030204" pitchFamily="18" charset="0"/>
                      </a:rPr>
                      <m:t>∗</m:t>
                    </m:r>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25</m:t>
                        </m:r>
                      </m:sub>
                    </m:sSub>
                  </m:oMath>
                </a14:m>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zh-CN" altLang="en-US" b="0" i="1">
                            <a:solidFill>
                              <a:schemeClr val="accent6">
                                <a:lumMod val="75000"/>
                              </a:schemeClr>
                            </a:solidFill>
                            <a:latin typeface="Cambria Math" panose="02040503050406030204" pitchFamily="18" charset="0"/>
                          </a:rPr>
                          <m:t> </m:t>
                        </m:r>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2</m:t>
                        </m:r>
                      </m:sub>
                    </m:sSub>
                    <m:r>
                      <a:rPr lang="zh-CN" altLang="en-US" b="0" i="1">
                        <a:solidFill>
                          <a:schemeClr val="accent6">
                            <a:lumMod val="75000"/>
                          </a:schemeClr>
                        </a:solidFill>
                        <a:latin typeface="Cambria Math" panose="02040503050406030204" pitchFamily="18" charset="0"/>
                      </a:rPr>
                      <m:t>∗</m:t>
                    </m:r>
                  </m:oMath>
                </a14:m>
                <a:r>
                  <a:rPr lang="zh-CN" altLang="en-US" dirty="0">
                    <a:solidFill>
                      <a:schemeClr val="accent6">
                        <a:lumMod val="75000"/>
                      </a:schemeClr>
                    </a:solidFill>
                  </a:rPr>
                  <a:t> </a:t>
                </a:r>
                <a14:m>
                  <m:oMath xmlns:m="http://schemas.openxmlformats.org/officeDocument/2006/math">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26</m:t>
                        </m:r>
                      </m:sub>
                    </m:sSub>
                  </m:oMath>
                </a14:m>
                <a:r>
                  <a:rPr lang="zh-CN" altLang="en-US" dirty="0">
                    <a:solidFill>
                      <a:schemeClr val="accent6">
                        <a:lumMod val="75000"/>
                      </a:schemeClr>
                    </a:solidFill>
                  </a:rPr>
                  <a:t> </a:t>
                </a:r>
                <a:endParaRPr lang="en-US" altLang="zh-CN" dirty="0">
                  <a:solidFill>
                    <a:schemeClr val="accent6">
                      <a:lumMod val="75000"/>
                    </a:schemeClr>
                  </a:solidFill>
                </a:endParaRPr>
              </a:p>
              <a:p>
                <a:r>
                  <a:rPr lang="en-US" altLang="zh-CN" dirty="0">
                    <a:solidFill>
                      <a:schemeClr val="accent6">
                        <a:lumMod val="75000"/>
                      </a:schemeClr>
                    </a:solidFill>
                  </a:rPr>
                  <a:t>+</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b="0"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b="0" i="1">
                            <a:solidFill>
                              <a:schemeClr val="accent6">
                                <a:lumMod val="75000"/>
                              </a:schemeClr>
                            </a:solidFill>
                            <a:latin typeface="Cambria Math" panose="02040503050406030204" pitchFamily="18" charset="0"/>
                          </a:rPr>
                          <m:t>3</m:t>
                        </m:r>
                      </m:sub>
                    </m:sSub>
                    <m:r>
                      <a:rPr lang="zh-CN" altLang="en-US" b="0" i="1">
                        <a:solidFill>
                          <a:schemeClr val="accent6">
                            <a:lumMod val="75000"/>
                          </a:schemeClr>
                        </a:solidFill>
                        <a:latin typeface="Cambria Math" panose="02040503050406030204" pitchFamily="18" charset="0"/>
                      </a:rPr>
                      <m:t>∗</m:t>
                    </m:r>
                    <m:sSub>
                      <m:sSubPr>
                        <m:ctrlPr>
                          <a:rPr lang="cs-CZ" altLang="zh-CN" i="1" smtClean="0">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28</m:t>
                        </m:r>
                      </m:sub>
                    </m:sSub>
                  </m:oMath>
                </a14:m>
                <a:r>
                  <a:rPr lang="en-US" altLang="zh-CN" dirty="0">
                    <a:solidFill>
                      <a:schemeClr val="accent6">
                        <a:lumMod val="75000"/>
                      </a:schemeClr>
                    </a:solidFill>
                    <a:latin typeface="Cambria Math" panose="02040503050406030204" pitchFamily="18" charset="0"/>
                  </a:rPr>
                  <a:t>+</a:t>
                </a:r>
                <a:r>
                  <a:rPr lang="zh-CN" altLang="en-US" dirty="0">
                    <a:solidFill>
                      <a:schemeClr val="accent6">
                        <a:lumMod val="75000"/>
                      </a:schemeClr>
                    </a:solidFill>
                    <a:latin typeface="Cambria Math" panose="02040503050406030204" pitchFamily="18" charset="0"/>
                  </a:rPr>
                  <a:t> </a:t>
                </a:r>
                <a14:m>
                  <m:oMath xmlns:m="http://schemas.openxmlformats.org/officeDocument/2006/math">
                    <m:sSub>
                      <m:sSubPr>
                        <m:ctrlPr>
                          <a:rPr lang="is-IS" altLang="zh-CN" i="1">
                            <a:solidFill>
                              <a:schemeClr val="accent6">
                                <a:lumMod val="75000"/>
                              </a:schemeClr>
                            </a:solidFill>
                            <a:latin typeface="Cambria Math" panose="02040503050406030204" pitchFamily="18" charset="0"/>
                          </a:rPr>
                        </m:ctrlPr>
                      </m:sSubPr>
                      <m:e>
                        <m:r>
                          <a:rPr lang="is-IS" altLang="zh-CN" i="1">
                            <a:solidFill>
                              <a:schemeClr val="accent6">
                                <a:lumMod val="75000"/>
                              </a:schemeClr>
                            </a:solidFill>
                            <a:latin typeface="Cambria Math" panose="02040503050406030204" pitchFamily="18" charset="0"/>
                          </a:rPr>
                          <m:t>𝑘</m:t>
                        </m:r>
                      </m:e>
                      <m:sub>
                        <m:r>
                          <a:rPr lang="en-US" altLang="zh-CN" b="0" i="1" smtClean="0">
                            <a:solidFill>
                              <a:schemeClr val="accent6">
                                <a:lumMod val="75000"/>
                              </a:schemeClr>
                            </a:solidFill>
                            <a:latin typeface="Cambria Math" panose="02040503050406030204" pitchFamily="18" charset="0"/>
                          </a:rPr>
                          <m:t>2</m:t>
                        </m:r>
                        <m:r>
                          <a:rPr lang="is-IS" altLang="zh-CN" i="1">
                            <a:solidFill>
                              <a:schemeClr val="accent6">
                                <a:lumMod val="75000"/>
                              </a:schemeClr>
                            </a:solidFill>
                            <a:latin typeface="Cambria Math" panose="02040503050406030204" pitchFamily="18" charset="0"/>
                          </a:rPr>
                          <m:t>4</m:t>
                        </m:r>
                      </m:sub>
                    </m:sSub>
                    <m:r>
                      <a:rPr lang="zh-CN" altLang="en-US" b="0" i="1">
                        <a:solidFill>
                          <a:schemeClr val="accent6">
                            <a:lumMod val="75000"/>
                          </a:schemeClr>
                        </a:solidFill>
                        <a:latin typeface="Cambria Math" panose="02040503050406030204" pitchFamily="18" charset="0"/>
                      </a:rPr>
                      <m:t>∗</m:t>
                    </m:r>
                    <m:sSub>
                      <m:sSubPr>
                        <m:ctrlPr>
                          <a:rPr lang="cs-CZ" altLang="zh-CN" i="1">
                            <a:solidFill>
                              <a:schemeClr val="accent6">
                                <a:lumMod val="75000"/>
                              </a:schemeClr>
                            </a:solidFill>
                            <a:latin typeface="Cambria Math" panose="02040503050406030204" pitchFamily="18" charset="0"/>
                          </a:rPr>
                        </m:ctrlPr>
                      </m:sSubPr>
                      <m:e>
                        <m:r>
                          <a:rPr lang="cs-CZ" altLang="zh-CN" b="0" i="1">
                            <a:solidFill>
                              <a:schemeClr val="accent6">
                                <a:lumMod val="75000"/>
                              </a:schemeClr>
                            </a:solidFill>
                            <a:latin typeface="Cambria Math" panose="02040503050406030204" pitchFamily="18" charset="0"/>
                          </a:rPr>
                          <m:t>𝑦</m:t>
                        </m:r>
                      </m:e>
                      <m:sub>
                        <m:r>
                          <a:rPr lang="en-US" altLang="zh-CN" b="0" i="1" smtClean="0">
                            <a:solidFill>
                              <a:schemeClr val="accent6">
                                <a:lumMod val="75000"/>
                              </a:schemeClr>
                            </a:solidFill>
                            <a:latin typeface="Cambria Math" panose="02040503050406030204" pitchFamily="18" charset="0"/>
                          </a:rPr>
                          <m:t>29</m:t>
                        </m:r>
                      </m:sub>
                    </m:sSub>
                  </m:oMath>
                </a14:m>
                <a:endParaRPr lang="is-IS" altLang="zh-CN" dirty="0"/>
              </a:p>
              <a:p>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1</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35</m:t>
                        </m:r>
                      </m:sub>
                    </m:sSub>
                  </m:oMath>
                </a14:m>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 </m:t>
                        </m:r>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2</m:t>
                        </m:r>
                      </m:sub>
                    </m:sSub>
                    <m:r>
                      <a:rPr lang="zh-CN" altLang="en-US" i="1">
                        <a:solidFill>
                          <a:srgbClr val="C00000"/>
                        </a:solidFill>
                        <a:latin typeface="Cambria Math" panose="02040503050406030204" pitchFamily="18" charset="0"/>
                      </a:rPr>
                      <m:t>∗</m:t>
                    </m:r>
                  </m:oMath>
                </a14:m>
                <a:r>
                  <a:rPr lang="zh-CN" altLang="en-US" dirty="0">
                    <a:solidFill>
                      <a:srgbClr val="C00000"/>
                    </a:solidFill>
                  </a:rPr>
                  <a:t> </a:t>
                </a:r>
                <a14:m>
                  <m:oMath xmlns:m="http://schemas.openxmlformats.org/officeDocument/2006/math">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36</m:t>
                        </m:r>
                      </m:sub>
                    </m:sSub>
                  </m:oMath>
                </a14:m>
                <a:r>
                  <a:rPr lang="zh-CN" altLang="en-US" dirty="0">
                    <a:solidFill>
                      <a:srgbClr val="C00000"/>
                    </a:solidFill>
                  </a:rPr>
                  <a:t> </a:t>
                </a:r>
                <a:endParaRPr lang="en-US" altLang="zh-CN" dirty="0">
                  <a:solidFill>
                    <a:srgbClr val="C00000"/>
                  </a:solidFill>
                </a:endParaRPr>
              </a:p>
              <a:p>
                <a:r>
                  <a:rPr lang="en-US" altLang="zh-CN" dirty="0">
                    <a:solidFill>
                      <a:srgbClr val="C00000"/>
                    </a:solidFill>
                  </a:rPr>
                  <a:t>+</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3</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38</m:t>
                        </m:r>
                      </m:sub>
                    </m:sSub>
                  </m:oMath>
                </a14:m>
                <a:r>
                  <a:rPr lang="en-US" altLang="zh-CN" dirty="0">
                    <a:solidFill>
                      <a:srgbClr val="C00000"/>
                    </a:solidFill>
                    <a:latin typeface="Cambria Math" panose="02040503050406030204" pitchFamily="18" charset="0"/>
                  </a:rPr>
                  <a:t>+</a:t>
                </a:r>
                <a:r>
                  <a:rPr lang="zh-CN" altLang="en-US" dirty="0">
                    <a:solidFill>
                      <a:srgbClr val="C00000"/>
                    </a:solidFill>
                    <a:latin typeface="Cambria Math" panose="02040503050406030204" pitchFamily="18" charset="0"/>
                  </a:rPr>
                  <a:t> </a:t>
                </a:r>
                <a14:m>
                  <m:oMath xmlns:m="http://schemas.openxmlformats.org/officeDocument/2006/math">
                    <m:sSub>
                      <m:sSubPr>
                        <m:ctrlPr>
                          <a:rPr lang="is-IS" altLang="zh-CN" i="1">
                            <a:solidFill>
                              <a:srgbClr val="C00000"/>
                            </a:solidFill>
                            <a:latin typeface="Cambria Math" panose="02040503050406030204" pitchFamily="18" charset="0"/>
                          </a:rPr>
                        </m:ctrlPr>
                      </m:sSubPr>
                      <m:e>
                        <m:r>
                          <a:rPr lang="is-IS" altLang="zh-CN" i="1">
                            <a:solidFill>
                              <a:srgbClr val="C00000"/>
                            </a:solidFill>
                            <a:latin typeface="Cambria Math" panose="02040503050406030204" pitchFamily="18" charset="0"/>
                          </a:rPr>
                          <m:t>𝑘</m:t>
                        </m:r>
                      </m:e>
                      <m:sub>
                        <m:r>
                          <a:rPr lang="en-US" altLang="zh-CN" b="0" i="1" smtClean="0">
                            <a:solidFill>
                              <a:srgbClr val="C00000"/>
                            </a:solidFill>
                            <a:latin typeface="Cambria Math" panose="02040503050406030204" pitchFamily="18" charset="0"/>
                          </a:rPr>
                          <m:t>3</m:t>
                        </m:r>
                        <m:r>
                          <a:rPr lang="is-IS" altLang="zh-CN" i="1">
                            <a:solidFill>
                              <a:srgbClr val="C00000"/>
                            </a:solidFill>
                            <a:latin typeface="Cambria Math" panose="02040503050406030204" pitchFamily="18" charset="0"/>
                          </a:rPr>
                          <m:t>4</m:t>
                        </m:r>
                      </m:sub>
                    </m:sSub>
                    <m:r>
                      <a:rPr lang="zh-CN" altLang="en-US" i="1">
                        <a:solidFill>
                          <a:srgbClr val="C00000"/>
                        </a:solidFill>
                        <a:latin typeface="Cambria Math" panose="02040503050406030204" pitchFamily="18" charset="0"/>
                      </a:rPr>
                      <m:t>∗</m:t>
                    </m:r>
                    <m:sSub>
                      <m:sSubPr>
                        <m:ctrlPr>
                          <a:rPr lang="cs-CZ" altLang="zh-CN" i="1">
                            <a:solidFill>
                              <a:srgbClr val="C00000"/>
                            </a:solidFill>
                            <a:latin typeface="Cambria Math" panose="02040503050406030204" pitchFamily="18" charset="0"/>
                          </a:rPr>
                        </m:ctrlPr>
                      </m:sSubPr>
                      <m:e>
                        <m:r>
                          <a:rPr lang="cs-CZ" altLang="zh-CN" i="1">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39</m:t>
                        </m:r>
                      </m:sub>
                    </m:sSub>
                  </m:oMath>
                </a14:m>
                <a:endParaRPr lang="is-IS" altLang="zh-CN" dirty="0"/>
              </a:p>
              <a:p>
                <a:r>
                  <a:rPr lang="en-US" altLang="zh-CN" dirty="0"/>
                  <a:t>……</a:t>
                </a:r>
                <a:endParaRPr lang="is-IS" altLang="zh-CN" dirty="0"/>
              </a:p>
            </p:txBody>
          </p:sp>
        </mc:Choice>
        <mc:Fallback>
          <p:sp>
            <p:nvSpPr>
              <p:cNvPr id="43" name="文本框 42"/>
              <p:cNvSpPr txBox="1">
                <a:spLocks noRot="1" noChangeAspect="1" noMove="1" noResize="1" noEditPoints="1" noAdjustHandles="1" noChangeArrowheads="1" noChangeShapeType="1" noTextEdit="1"/>
              </p:cNvSpPr>
              <p:nvPr/>
            </p:nvSpPr>
            <p:spPr>
              <a:xfrm>
                <a:off x="9585367" y="3649230"/>
                <a:ext cx="2833280" cy="2030095"/>
              </a:xfrm>
              <a:prstGeom prst="rect">
                <a:avLst/>
              </a:prstGeom>
              <a:blipFill rotWithShape="1">
                <a:blip r:embed="rId11"/>
                <a:stretch>
                  <a:fillRect l="-1" t="-26" r="21" b="26"/>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卷积公式到卷积神经网络的</a:t>
            </a:r>
            <a:r>
              <a:rPr lang="zh-CN" altLang="en-US"/>
              <a:t>卷积</a:t>
            </a:r>
            <a:endParaRPr lang="zh-CN" altLang="en-US"/>
          </a:p>
        </p:txBody>
      </p:sp>
      <p:sp>
        <p:nvSpPr>
          <p:cNvPr id="3" name="内容占位符 2"/>
          <p:cNvSpPr/>
          <p:nvPr>
            <p:ph idx="4294967295"/>
          </p:nvPr>
        </p:nvSpPr>
        <p:spPr>
          <a:xfrm>
            <a:off x="0" y="1490345"/>
            <a:ext cx="10968990" cy="4759325"/>
          </a:xfrm>
        </p:spPr>
        <p:txBody>
          <a:bodyPr>
            <a:normAutofit lnSpcReduction="10000"/>
          </a:bodyPr>
          <a:p>
            <a:r>
              <a:rPr lang="zh-CN" altLang="en-US"/>
              <a:t>卷积神经网络在图像识别、计算机视觉和自然语言处理等领域中取得了巨大成功。它的核心思想是通过卷积层、池化层和全连接层等组成的层级结构来提取输入数据的特征，并通过反向传播算法进行训练。卷积层中的卷积操作正是借鉴了卷积公式的思想，通过滑动窗口的方式对输入数据进行局部感知和特征提取。</a:t>
            </a:r>
            <a:endParaRPr lang="zh-CN" altLang="en-US"/>
          </a:p>
          <a:p>
            <a:r>
              <a:rPr lang="zh-CN" altLang="en-US"/>
              <a:t>卷积公式中的卷积操作可以看作是一种局部加权求和的方式，而卷积神经网络中的卷积操作也是类似的，通过学习卷积核的权重来进行局部感知和特征提取。卷积神经网络利用了卷积操作的局部性和权值共享的特性，使得网络可以有效地处理大规模输入数据，并且具备平移不变性和特征的空间层次性。（滤波器就是局部加权求和的关键，可以通过滤波器的数值来控制图像是否变得更加锐利或者模糊，或者在池化层的平均池化和取最大值池化来控制）</a:t>
            </a:r>
            <a:endParaRPr lang="zh-CN" altLang="en-US"/>
          </a:p>
          <a:p>
            <a:r>
              <a:rPr lang="zh-CN" altLang="en-US"/>
              <a:t>因此，可以说卷积神经网络是借鉴了卷积公式的思想，并将其应用于深度学习中的一种神经网络结构。卷积公式提供了卷积操作的数学基础，而卷积神经网络则将其运用于实际问题中，通过多层卷积操作实现对输入数据的特征提取和学习。</a:t>
            </a:r>
            <a:endParaRPr lang="zh-CN" altLang="en-US"/>
          </a:p>
          <a:p>
            <a:pPr marL="0" indent="0">
              <a:buNone/>
            </a:pPr>
            <a:endParaRPr lang="zh-CN" altLang="en-US"/>
          </a:p>
          <a:p>
            <a:endParaRPr lang="zh-CN" altLang="en-US"/>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卷积公式到卷积神经网络的</a:t>
            </a:r>
            <a:r>
              <a:rPr lang="zh-CN" altLang="en-US"/>
              <a:t>卷积</a:t>
            </a:r>
            <a:endParaRPr lang="zh-CN" altLang="en-US"/>
          </a:p>
        </p:txBody>
      </p:sp>
      <p:pic>
        <p:nvPicPr>
          <p:cNvPr id="6" name="内容占位符 5"/>
          <p:cNvPicPr>
            <a:picLocks noChangeAspect="1"/>
          </p:cNvPicPr>
          <p:nvPr>
            <p:ph idx="4294967295"/>
            <p:custDataLst>
              <p:tags r:id="rId1"/>
            </p:custDataLst>
          </p:nvPr>
        </p:nvPicPr>
        <p:blipFill>
          <a:blip r:embed="rId2"/>
          <a:stretch>
            <a:fillRect/>
          </a:stretch>
        </p:blipFill>
        <p:spPr>
          <a:xfrm>
            <a:off x="0" y="1640840"/>
            <a:ext cx="7924800" cy="4343400"/>
          </a:xfrm>
          <a:prstGeom prst="rect">
            <a:avLst/>
          </a:prstGeom>
        </p:spPr>
      </p:pic>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参数估计：最大似然估计和贝叶斯</a:t>
            </a:r>
            <a:r>
              <a:rPr lang="zh-CN" altLang="en-US"/>
              <a:t>推断</a:t>
            </a:r>
            <a:endParaRPr lang="zh-CN" altLang="en-US"/>
          </a:p>
        </p:txBody>
      </p:sp>
      <p:sp>
        <p:nvSpPr>
          <p:cNvPr id="3" name="内容占位符 2"/>
          <p:cNvSpPr>
            <a:spLocks noGrp="1"/>
          </p:cNvSpPr>
          <p:nvPr>
            <p:ph idx="4294967295"/>
          </p:nvPr>
        </p:nvSpPr>
        <p:spPr>
          <a:xfrm>
            <a:off x="0" y="1490345"/>
            <a:ext cx="10968990" cy="4759325"/>
          </a:xfrm>
        </p:spPr>
        <p:txBody>
          <a:bodyPr/>
          <a:p>
            <a:r>
              <a:rPr lang="zh-CN" altLang="en-US" sz="2800"/>
              <a:t>参数估计：在概率统计中，我们常常通过最大似然估计或贝叶斯推断等方法来估计模型的参数。在卷积神经网络中，我们也需要对模型的参数进行估计，通常使用梯度下降等优化算法来最小化损失函数。因此，概率统计中的参数估计方法可以为卷积神经网络的训练提供理论基础和实践指导。</a:t>
            </a:r>
            <a:endParaRPr lang="zh-CN" altLang="en-US" sz="2800"/>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不确定性建模：贝叶斯</a:t>
            </a:r>
            <a:r>
              <a:rPr lang="zh-CN" altLang="en-US"/>
              <a:t>方法</a:t>
            </a:r>
            <a:endParaRPr lang="zh-CN" altLang="en-US"/>
          </a:p>
        </p:txBody>
      </p:sp>
      <p:sp>
        <p:nvSpPr>
          <p:cNvPr id="3" name="内容占位符 2"/>
          <p:cNvSpPr>
            <a:spLocks noGrp="1"/>
          </p:cNvSpPr>
          <p:nvPr>
            <p:ph idx="4294967295"/>
          </p:nvPr>
        </p:nvSpPr>
        <p:spPr>
          <a:xfrm>
            <a:off x="0" y="1490345"/>
            <a:ext cx="10968990" cy="4759325"/>
          </a:xfrm>
        </p:spPr>
        <p:txBody>
          <a:bodyPr/>
          <a:p>
            <a:r>
              <a:rPr lang="zh-CN" altLang="en-US" sz="2800"/>
              <a:t>不确定性建模：概率统计可以帮助我们对预测结果的不确定性进行建模。在卷积神经网络中，我们通常只得到确定性的预测结果，但对于一些任务，如图像分类和目标检测，不确定性信息也是很重要的。概率统计中的贝叶斯方法可以用于建模预测的不确定性，从而提供更可靠的预测结果和决策。</a:t>
            </a:r>
            <a:endParaRPr lang="zh-CN" altLang="en-US" sz="28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zh-CN" altLang="en-US" sz="4000"/>
              <a:t>1950年代至1960年代</a:t>
            </a:r>
            <a:endParaRPr lang="zh-CN" altLang="en-US" sz="4000"/>
          </a:p>
        </p:txBody>
      </p:sp>
      <p:sp>
        <p:nvSpPr>
          <p:cNvPr id="2" name="内容占位符 1"/>
          <p:cNvSpPr>
            <a:spLocks noGrp="1"/>
          </p:cNvSpPr>
          <p:nvPr>
            <p:ph idx="1"/>
            <p:custDataLst>
              <p:tags r:id="rId2"/>
            </p:custDataLst>
          </p:nvPr>
        </p:nvSpPr>
        <p:spPr>
          <a:xfrm>
            <a:off x="675005" y="1313815"/>
            <a:ext cx="5416550" cy="5045075"/>
          </a:xfrm>
        </p:spPr>
        <p:txBody>
          <a:bodyPr>
            <a:noAutofit/>
          </a:bodyPr>
          <a:lstStyle/>
          <a:p>
            <a:pPr marL="0" indent="0">
              <a:buNone/>
            </a:pPr>
            <a:endParaRPr lang="zh-CN" altLang="en-US" sz="2800" dirty="0"/>
          </a:p>
          <a:p>
            <a:pPr marL="0" indent="0">
              <a:buNone/>
            </a:pPr>
            <a:r>
              <a:rPr lang="zh-CN" altLang="en-US" sz="2800" dirty="0"/>
              <a:t>在这一时期，统计学的发展与计算机技术的进步密切相关。由于计算机的出现，统计学家能够处理更大规模的数据集，并应用更复杂的统计模型和方法。此时，非参数统计方法、回归分析、方差分析等统计技术得到了广泛应用。</a:t>
            </a:r>
            <a:endParaRPr lang="zh-CN" altLang="en-US" sz="2800" dirty="0"/>
          </a:p>
        </p:txBody>
      </p:sp>
      <p:pic>
        <p:nvPicPr>
          <p:cNvPr id="4" name="图片 -2147482614" descr="IMG_256"/>
          <p:cNvPicPr>
            <a:picLocks noChangeAspect="1"/>
          </p:cNvPicPr>
          <p:nvPr>
            <p:custDataLst>
              <p:tags r:id="rId3"/>
            </p:custDataLst>
          </p:nvPr>
        </p:nvPicPr>
        <p:blipFill>
          <a:blip r:embed="rId4"/>
          <a:stretch>
            <a:fillRect/>
          </a:stretch>
        </p:blipFill>
        <p:spPr>
          <a:xfrm>
            <a:off x="6703695" y="608330"/>
            <a:ext cx="4117340" cy="5347335"/>
          </a:xfrm>
          <a:prstGeom prst="rect">
            <a:avLst/>
          </a:prstGeom>
          <a:noFill/>
          <a:ln w="9525">
            <a:noFill/>
          </a:ln>
        </p:spPr>
      </p:pic>
    </p:spTree>
    <p:custDataLst>
      <p:tags r:id="rId5"/>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异常</a:t>
            </a:r>
            <a:r>
              <a:rPr lang="zh-CN" altLang="en-US"/>
              <a:t>检测：</a:t>
            </a:r>
            <a:endParaRPr lang="zh-CN" altLang="en-US"/>
          </a:p>
        </p:txBody>
      </p:sp>
      <p:sp>
        <p:nvSpPr>
          <p:cNvPr id="3" name="内容占位符 2"/>
          <p:cNvSpPr>
            <a:spLocks noGrp="1"/>
          </p:cNvSpPr>
          <p:nvPr>
            <p:ph idx="4294967295"/>
          </p:nvPr>
        </p:nvSpPr>
        <p:spPr>
          <a:xfrm>
            <a:off x="0" y="1490345"/>
            <a:ext cx="10968990" cy="4759325"/>
          </a:xfrm>
        </p:spPr>
        <p:txBody>
          <a:bodyPr>
            <a:normAutofit fontScale="80000"/>
          </a:bodyPr>
          <a:p>
            <a:r>
              <a:rPr lang="zh-CN" altLang="en-US"/>
              <a:t>数据预处理：在CNN异常检测中，常常需要对输入数据进行预处理，以便使其适应网络的要求。概率统计方法可以用于数据标准化或归一化，以确保输入数据具有零均值和单位方差。这有助于消除数据集中的任何偏差，使得网络更容易学习到异常模式。</a:t>
            </a:r>
            <a:endParaRPr lang="zh-CN" altLang="en-US"/>
          </a:p>
          <a:p>
            <a:endParaRPr lang="zh-CN" altLang="en-US"/>
          </a:p>
          <a:p>
            <a:r>
              <a:rPr lang="zh-CN" altLang="en-US"/>
              <a:t>特征提取：卷积神经网络通过卷积和池化层从输入数据中提取特征。概率统计方法可以用于选择和筛选特征，以减少冗余信息和噪声。例如，可以使用主成分分析（PCA）来提取输入数据中的主要成分，或者使用独立成分分析（ICA）来分离混合信号中的独立成分。这些方法有助于提高特征表示的效果，从而更好地捕捉到异常模式。</a:t>
            </a:r>
            <a:endParaRPr lang="zh-CN" altLang="en-US"/>
          </a:p>
          <a:p>
            <a:endParaRPr lang="zh-CN" altLang="en-US"/>
          </a:p>
          <a:p>
            <a:r>
              <a:rPr lang="zh-CN" altLang="en-US"/>
              <a:t>异常检测和识别：概率统计方法在异常检测和识别中起到关键作用。一种常见的方法是使用概率模型（如高斯混合模型）对正常数据进行建模，然后使用该模型来计算输入数据的异常得分。异常得分较高的样本被认为是异常的。另一种方法是使用离群因子（outlier factor）或异常分数（anomaly score）来度量输入数据与正常数据之间的差异程度。这些方法利用了概率统计的原理，通过比较输入数据与正常数据的概率分布来判断其异常性。</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2828925" y="2128520"/>
            <a:ext cx="2428875" cy="76771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314950" y="2128520"/>
            <a:ext cx="2362200" cy="771525"/>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7677150" y="2176145"/>
            <a:ext cx="3190875" cy="723900"/>
          </a:xfrm>
          <a:prstGeom prst="rect">
            <a:avLst/>
          </a:prstGeom>
        </p:spPr>
      </p:pic>
    </p:spTree>
    <p:custDataLst>
      <p:tags r:id="rId7"/>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数学和深度</a:t>
            </a:r>
            <a:r>
              <a:rPr lang="zh-CN" altLang="en-US"/>
              <a:t>学习</a:t>
            </a:r>
            <a:endParaRPr lang="zh-CN" altLang="en-US"/>
          </a:p>
        </p:txBody>
      </p:sp>
      <p:sp>
        <p:nvSpPr>
          <p:cNvPr id="3" name="内容占位符 2"/>
          <p:cNvSpPr>
            <a:spLocks noGrp="1"/>
          </p:cNvSpPr>
          <p:nvPr>
            <p:ph idx="4294967295"/>
          </p:nvPr>
        </p:nvSpPr>
        <p:spPr>
          <a:xfrm>
            <a:off x="0" y="1490345"/>
            <a:ext cx="10968990" cy="4396740"/>
          </a:xfrm>
        </p:spPr>
        <p:txBody>
          <a:bodyPr>
            <a:noAutofit/>
          </a:bodyPr>
          <a:p>
            <a:r>
              <a:rPr lang="zh-CN" altLang="en-US" sz="2400"/>
              <a:t>在特征提取这一领域，经历了从</a:t>
            </a:r>
            <a:r>
              <a:rPr lang="en-US" altLang="zh-CN" sz="2400"/>
              <a:t>CNN</a:t>
            </a:r>
            <a:r>
              <a:rPr lang="zh-CN" altLang="en-US" sz="2400"/>
              <a:t>，到RNN，LSTM，Transformer的演变过程，短短不过二十年，神经网络出现了很多迭代，但是每次迭代的背后，都是一些数学思维的更新。如今的新兴的神经网络，都正在用着百年前就已经被确立的数学思维，而且在这些已有的数学思维上仍有很多值得发掘的地方，很多时候一个网络的迭代，就是已有数学思维的再创新，更别提如果有新的数学知识的发现了，那会对计算机领域有翻天覆地的改变。</a:t>
            </a:r>
            <a:endParaRPr lang="zh-CN" altLang="en-US" sz="2400"/>
          </a:p>
          <a:p>
            <a:pPr marL="0" indent="0">
              <a:buNone/>
            </a:pPr>
            <a:endParaRPr lang="zh-CN" altLang="en-US" sz="240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数学和深度</a:t>
            </a:r>
            <a:r>
              <a:rPr lang="zh-CN" altLang="en-US"/>
              <a:t>学习</a:t>
            </a:r>
            <a:endParaRPr lang="zh-CN" altLang="en-US"/>
          </a:p>
        </p:txBody>
      </p:sp>
      <p:sp>
        <p:nvSpPr>
          <p:cNvPr id="3" name="内容占位符 2"/>
          <p:cNvSpPr>
            <a:spLocks noGrp="1"/>
          </p:cNvSpPr>
          <p:nvPr>
            <p:ph idx="4294967295"/>
          </p:nvPr>
        </p:nvSpPr>
        <p:spPr>
          <a:xfrm>
            <a:off x="0" y="1490345"/>
            <a:ext cx="10968990" cy="4396740"/>
          </a:xfrm>
        </p:spPr>
        <p:txBody>
          <a:bodyPr>
            <a:noAutofit/>
          </a:bodyPr>
          <a:p>
            <a:r>
              <a:rPr lang="zh-CN" altLang="en-US" sz="2800">
                <a:sym typeface="+mn-ea"/>
              </a:rPr>
              <a:t>卷积神经网络（CNN）：</a:t>
            </a:r>
            <a:endParaRPr lang="zh-CN" altLang="en-US" sz="2800"/>
          </a:p>
          <a:p>
            <a:r>
              <a:rPr lang="zh-CN" altLang="en-US" sz="2800">
                <a:sym typeface="+mn-ea"/>
              </a:rPr>
              <a:t>引入了卷积操作和池化操作，通过局部感受野和参数共享来提取图像中的特征，并保留了图像的空间结构。</a:t>
            </a:r>
            <a:endParaRPr lang="zh-CN" altLang="en-US" sz="2800"/>
          </a:p>
          <a:p>
            <a:r>
              <a:rPr lang="zh-CN" altLang="en-US" sz="2800">
                <a:sym typeface="+mn-ea"/>
              </a:rPr>
              <a:t>数学关联：卷积操作是一种在输入数据上应用滤波器的操作，可以通过卷积运算来实现。卷积操作利用了数学上的卷积运算的特性，通过滤波器与输入数据的逐元素乘积和求和来提取特征。</a:t>
            </a:r>
            <a:endParaRPr lang="zh-CN" altLang="en-US" sz="2800"/>
          </a:p>
          <a:p>
            <a:endParaRPr lang="zh-CN" altLang="en-US" sz="2800"/>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数学和深度</a:t>
            </a:r>
            <a:r>
              <a:rPr lang="zh-CN" altLang="en-US"/>
              <a:t>学习</a:t>
            </a:r>
            <a:endParaRPr lang="zh-CN" altLang="en-US"/>
          </a:p>
        </p:txBody>
      </p:sp>
      <p:sp>
        <p:nvSpPr>
          <p:cNvPr id="3" name="内容占位符 2"/>
          <p:cNvSpPr>
            <a:spLocks noGrp="1"/>
          </p:cNvSpPr>
          <p:nvPr>
            <p:ph idx="4294967295"/>
          </p:nvPr>
        </p:nvSpPr>
        <p:spPr>
          <a:xfrm>
            <a:off x="0" y="1490345"/>
            <a:ext cx="10968990" cy="4396740"/>
          </a:xfrm>
        </p:spPr>
        <p:txBody>
          <a:bodyPr>
            <a:noAutofit/>
          </a:bodyPr>
          <a:p>
            <a:r>
              <a:rPr lang="zh-CN" altLang="en-US" sz="2800">
                <a:sym typeface="+mn-ea"/>
              </a:rPr>
              <a:t>循环神经网络（RNN）：</a:t>
            </a:r>
            <a:endParaRPr lang="zh-CN" altLang="en-US" sz="2800"/>
          </a:p>
          <a:p>
            <a:r>
              <a:rPr lang="zh-CN" altLang="en-US" sz="2800">
                <a:sym typeface="+mn-ea"/>
              </a:rPr>
              <a:t>引入了循环结构，允许信息在网络中传递和积累，从而处理序列数据和建模序列中的时间依赖关系。</a:t>
            </a:r>
            <a:endParaRPr lang="zh-CN" altLang="en-US" sz="2800"/>
          </a:p>
          <a:p>
            <a:r>
              <a:rPr lang="zh-CN" altLang="en-US" sz="2800">
                <a:sym typeface="+mn-ea"/>
              </a:rPr>
              <a:t>数学关联：RNN基于时间步的循环结构，允许隐藏状态通过时间进行传递和更新。这种循环结构可以用数学上的递归关系进行建模，通过反向传播算法中的链式法则来进行梯度计算和参数更新。</a:t>
            </a:r>
            <a:endParaRPr lang="zh-CN" altLang="en-US" sz="2800"/>
          </a:p>
          <a:p>
            <a:endParaRPr lang="zh-CN" altLang="en-US" sz="2800"/>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数学和深度</a:t>
            </a:r>
            <a:r>
              <a:rPr lang="zh-CN" altLang="en-US"/>
              <a:t>学习</a:t>
            </a:r>
            <a:endParaRPr lang="zh-CN" altLang="en-US"/>
          </a:p>
        </p:txBody>
      </p:sp>
      <p:sp>
        <p:nvSpPr>
          <p:cNvPr id="3" name="内容占位符 2"/>
          <p:cNvSpPr>
            <a:spLocks noGrp="1"/>
          </p:cNvSpPr>
          <p:nvPr>
            <p:ph idx="4294967295"/>
          </p:nvPr>
        </p:nvSpPr>
        <p:spPr>
          <a:xfrm>
            <a:off x="0" y="1490345"/>
            <a:ext cx="10968990" cy="4396740"/>
          </a:xfrm>
        </p:spPr>
        <p:txBody>
          <a:bodyPr>
            <a:noAutofit/>
          </a:bodyPr>
          <a:p>
            <a:r>
              <a:rPr lang="zh-CN" altLang="en-US" sz="2800">
                <a:sym typeface="+mn-ea"/>
              </a:rPr>
              <a:t>长短期记忆网络（LSTM）：</a:t>
            </a:r>
            <a:endParaRPr lang="zh-CN" altLang="en-US" sz="2800"/>
          </a:p>
          <a:p>
            <a:r>
              <a:rPr lang="zh-CN" altLang="en-US" sz="2800">
                <a:sym typeface="+mn-ea"/>
              </a:rPr>
              <a:t>引入了门控机制，包括输入门、遗忘门和输出门，以更好地处理长期依赖问题，解决了传统RNN中的梯度消失和梯度爆炸的问题。</a:t>
            </a:r>
            <a:endParaRPr lang="zh-CN" altLang="en-US" sz="2800"/>
          </a:p>
          <a:p>
            <a:r>
              <a:rPr lang="zh-CN" altLang="en-US" sz="2800">
                <a:sym typeface="+mn-ea"/>
              </a:rPr>
              <a:t>数学关联：LSTM中的门控机制利用了数学上的逻辑运算，通过输入门、遗忘门和输出门来控制信息的流动和存储。这些门控机制通过数学上的乘法、加法和激活函数等操作来实现。</a:t>
            </a:r>
            <a:endParaRPr lang="zh-CN" altLang="en-US" sz="2800"/>
          </a:p>
          <a:p>
            <a:endParaRPr lang="zh-CN" altLang="en-US" sz="2800"/>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0" y="608330"/>
            <a:ext cx="10968990" cy="705485"/>
          </a:xfrm>
        </p:spPr>
        <p:txBody>
          <a:bodyPr/>
          <a:p>
            <a:r>
              <a:rPr lang="zh-CN" altLang="en-US"/>
              <a:t>数学和深度</a:t>
            </a:r>
            <a:r>
              <a:rPr lang="zh-CN" altLang="en-US"/>
              <a:t>学习</a:t>
            </a:r>
            <a:endParaRPr lang="zh-CN" altLang="en-US"/>
          </a:p>
        </p:txBody>
      </p:sp>
      <p:sp>
        <p:nvSpPr>
          <p:cNvPr id="3" name="内容占位符 2"/>
          <p:cNvSpPr>
            <a:spLocks noGrp="1"/>
          </p:cNvSpPr>
          <p:nvPr>
            <p:ph idx="4294967295"/>
          </p:nvPr>
        </p:nvSpPr>
        <p:spPr>
          <a:xfrm>
            <a:off x="0" y="1490345"/>
            <a:ext cx="10968990" cy="4396740"/>
          </a:xfrm>
        </p:spPr>
        <p:txBody>
          <a:bodyPr>
            <a:noAutofit/>
          </a:bodyPr>
          <a:p>
            <a:r>
              <a:rPr lang="zh-CN" altLang="en-US" sz="2800">
                <a:sym typeface="+mn-ea"/>
              </a:rPr>
              <a:t>Transformer：</a:t>
            </a:r>
            <a:endParaRPr lang="zh-CN" altLang="en-US" sz="2800"/>
          </a:p>
          <a:p>
            <a:r>
              <a:rPr lang="zh-CN" altLang="en-US" sz="2800">
                <a:sym typeface="+mn-ea"/>
              </a:rPr>
              <a:t>引入了自注意力机制，使模型能够同时关注序列中的所有位置，有效捕捉序列中的依赖关系。同时，Transformer采用了多层编码器-解码器结构，用于序列到序列任务。</a:t>
            </a:r>
            <a:endParaRPr lang="zh-CN" altLang="en-US" sz="2800"/>
          </a:p>
          <a:p>
            <a:r>
              <a:rPr lang="zh-CN" altLang="en-US" sz="2800">
                <a:sym typeface="+mn-ea"/>
              </a:rPr>
              <a:t>数学关联：自注意力机制通过计算输入序列中不同位置之间的相关性得分来确定每个位置的权重，这涉及到数学上的相似度计算和归一化操作。Transformer中的多层结构可以通过数学上的矩阵乘法和非线性激活函数来实现。</a:t>
            </a:r>
            <a:endParaRPr lang="zh-CN" altLang="en-US" sz="2800"/>
          </a:p>
          <a:p>
            <a:endParaRPr lang="zh-CN" altLang="en-US" sz="2800"/>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总结</a:t>
            </a:r>
            <a:endParaRPr lang="zh-CN" altLang="en-US"/>
          </a:p>
        </p:txBody>
      </p:sp>
      <p:sp>
        <p:nvSpPr>
          <p:cNvPr id="2" name="内容占位符 1"/>
          <p:cNvSpPr>
            <a:spLocks noGrp="1"/>
          </p:cNvSpPr>
          <p:nvPr>
            <p:ph idx="1"/>
            <p:custDataLst>
              <p:tags r:id="rId2"/>
            </p:custDataLst>
          </p:nvPr>
        </p:nvSpPr>
        <p:spPr>
          <a:xfrm>
            <a:off x="608400" y="1313870"/>
            <a:ext cx="10969200" cy="4759200"/>
          </a:xfrm>
        </p:spPr>
        <p:txBody>
          <a:bodyPr>
            <a:noAutofit/>
          </a:bodyPr>
          <a:lstStyle/>
          <a:p>
            <a:r>
              <a:rPr lang="zh-CN" altLang="en-US" sz="1900" dirty="0"/>
              <a:t>概率统计提供了一种理论框架，用于描述和推断数据的不确定性和随机性。它涉及概率模型、统计推断和假设检验等技术，可用于数据分析、模式识别和预测建模。</a:t>
            </a:r>
            <a:endParaRPr lang="zh-CN" altLang="en-US" sz="1900" dirty="0"/>
          </a:p>
          <a:p>
            <a:r>
              <a:rPr lang="zh-CN" altLang="en-US" sz="1900" dirty="0"/>
              <a:t>卷积神经网络是一种深度学习模型，具有在图像和语音处理等领域取得卓越成果的能力。CNN通过模仿人类视觉系统的工作原理，使用卷积层、池化层和全连接层等组件，有效地从输入数据中提取特征，并进行分类和识别。</a:t>
            </a:r>
            <a:endParaRPr lang="zh-CN" altLang="en-US" sz="1900" dirty="0"/>
          </a:p>
          <a:p>
            <a:r>
              <a:rPr lang="zh-CN" altLang="en-US" sz="1900" dirty="0"/>
              <a:t>将概率统计与卷积神经网络结合可以带来许多优势。概率统计可以用于评估模型的不确定性，提供置信区间和概率预测等信息。此外，概率统计还可以用于调整模型的超参数、模型选择和模型比较。</a:t>
            </a:r>
            <a:endParaRPr lang="zh-CN" altLang="en-US" sz="1900" dirty="0"/>
          </a:p>
          <a:p>
            <a:r>
              <a:rPr lang="zh-CN" altLang="en-US" sz="1900" dirty="0"/>
              <a:t>卷积神经网络可以应用概率统计的方法进行建模和推断。例如，通过引入随机性和不确定性，可以构建贝叶斯卷积神经网络，提高模型的鲁棒性和可解释性。</a:t>
            </a:r>
            <a:endParaRPr lang="zh-CN" altLang="en-US" sz="1900" dirty="0"/>
          </a:p>
          <a:p>
            <a:r>
              <a:rPr lang="zh-CN" altLang="en-US" sz="1900" dirty="0"/>
              <a:t>总而言之，概率统计与卷积神经网络的结合可以在深度学习任务中提供更全面的分析和推断。这种融合有助于增强模型的可靠性、稳定性和可解释性，推动着机器学习和人工智能领域的进一步发展。</a:t>
            </a:r>
            <a:endParaRPr lang="zh-CN" altLang="en-US" sz="1900" dirty="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zh-CN" altLang="en-US" sz="4445"/>
              <a:t>1970年代至1980年代</a:t>
            </a:r>
            <a:endParaRPr lang="zh-CN" altLang="en-US" sz="4445"/>
          </a:p>
        </p:txBody>
      </p:sp>
      <p:sp>
        <p:nvSpPr>
          <p:cNvPr id="2" name="内容占位符 1"/>
          <p:cNvSpPr>
            <a:spLocks noGrp="1"/>
          </p:cNvSpPr>
          <p:nvPr>
            <p:ph idx="1"/>
            <p:custDataLst>
              <p:tags r:id="rId2"/>
            </p:custDataLst>
          </p:nvPr>
        </p:nvSpPr>
        <p:spPr>
          <a:xfrm>
            <a:off x="6704330" y="1520825"/>
            <a:ext cx="5487670" cy="5149850"/>
          </a:xfrm>
        </p:spPr>
        <p:txBody>
          <a:bodyPr/>
          <a:lstStyle/>
          <a:p>
            <a:pPr marL="0" indent="0">
              <a:buNone/>
            </a:pPr>
            <a:r>
              <a:rPr lang="zh-CN" altLang="en-US" sz="2800" dirty="0"/>
              <a:t>在这一时期，统计学进一步与其他学科相交叉，形成了统计学的新领域。贝叶斯统计学、时间序列分析、生存分析、多元统计分析等新兴领域逐渐崭露头角。此外，随着数据挖掘和机器学习的兴起，统计学开始关注更复杂的数据模式和预测建模。</a:t>
            </a:r>
            <a:endParaRPr lang="zh-CN" altLang="en-US" sz="2800" dirty="0"/>
          </a:p>
        </p:txBody>
      </p:sp>
      <p:pic>
        <p:nvPicPr>
          <p:cNvPr id="4" name="图片 -2147482613" descr="IMG_256"/>
          <p:cNvPicPr>
            <a:picLocks noChangeAspect="1"/>
          </p:cNvPicPr>
          <p:nvPr>
            <p:custDataLst>
              <p:tags r:id="rId3"/>
            </p:custDataLst>
          </p:nvPr>
        </p:nvPicPr>
        <p:blipFill>
          <a:blip r:embed="rId4"/>
          <a:stretch>
            <a:fillRect/>
          </a:stretch>
        </p:blipFill>
        <p:spPr>
          <a:xfrm>
            <a:off x="66675" y="1520825"/>
            <a:ext cx="6638290" cy="4617720"/>
          </a:xfrm>
          <a:prstGeom prst="rect">
            <a:avLst/>
          </a:prstGeom>
          <a:noFill/>
          <a:ln w="9525">
            <a:noFill/>
          </a:ln>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zh-CN" altLang="en-US" sz="4445"/>
              <a:t>21世纪至今</a:t>
            </a:r>
            <a:endParaRPr lang="zh-CN" altLang="en-US" sz="4445"/>
          </a:p>
        </p:txBody>
      </p:sp>
      <p:sp>
        <p:nvSpPr>
          <p:cNvPr id="2" name="内容占位符 1"/>
          <p:cNvSpPr>
            <a:spLocks noGrp="1"/>
          </p:cNvSpPr>
          <p:nvPr>
            <p:ph idx="1"/>
            <p:custDataLst>
              <p:tags r:id="rId2"/>
            </p:custDataLst>
          </p:nvPr>
        </p:nvSpPr>
        <p:spPr>
          <a:xfrm>
            <a:off x="608330" y="1490345"/>
            <a:ext cx="5112385" cy="4759325"/>
          </a:xfrm>
        </p:spPr>
        <p:txBody>
          <a:bodyPr/>
          <a:lstStyle/>
          <a:p>
            <a:pPr marL="0" indent="0">
              <a:buNone/>
            </a:pPr>
            <a:r>
              <a:rPr lang="zh-CN" altLang="en-US" sz="2400" dirty="0"/>
              <a:t>随着互联网和大数据时代的到来，现代统计学迎来了新的挑战和机遇。大数据的爆发性增长和计算机处理能力的提升使得统计学家能够处理更大规模、更复杂的数据集，并开展更深入的数据分析。机器学习、深度学习、人工智能等领域的快速发展与统计学的交叉应用推动了现代统计学的进一步发展。</a:t>
            </a:r>
            <a:endParaRPr lang="zh-CN" altLang="en-US" sz="2400" dirty="0"/>
          </a:p>
        </p:txBody>
      </p:sp>
      <p:pic>
        <p:nvPicPr>
          <p:cNvPr id="4" name="图片 -2147482609" descr="IMG_256"/>
          <p:cNvPicPr>
            <a:picLocks noChangeAspect="1"/>
          </p:cNvPicPr>
          <p:nvPr>
            <p:custDataLst>
              <p:tags r:id="rId3"/>
            </p:custDataLst>
          </p:nvPr>
        </p:nvPicPr>
        <p:blipFill>
          <a:blip r:embed="rId4"/>
          <a:stretch>
            <a:fillRect/>
          </a:stretch>
        </p:blipFill>
        <p:spPr>
          <a:xfrm>
            <a:off x="6096000" y="1672590"/>
            <a:ext cx="5686425" cy="3952875"/>
          </a:xfrm>
          <a:prstGeom prst="rect">
            <a:avLst/>
          </a:prstGeom>
          <a:noFill/>
          <a:ln w="9525">
            <a:noFill/>
          </a:ln>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normAutofit fontScale="90000"/>
          </a:bodyPr>
          <a:lstStyle/>
          <a:p>
            <a:r>
              <a:rPr lang="zh-CN" altLang="en-US" sz="4445"/>
              <a:t>总结</a:t>
            </a:r>
            <a:endParaRPr lang="zh-CN" altLang="en-US" sz="4445"/>
          </a:p>
        </p:txBody>
      </p:sp>
      <p:sp>
        <p:nvSpPr>
          <p:cNvPr id="2" name="内容占位符 1"/>
          <p:cNvSpPr>
            <a:spLocks noGrp="1"/>
          </p:cNvSpPr>
          <p:nvPr>
            <p:ph idx="1"/>
            <p:custDataLst>
              <p:tags r:id="rId2"/>
            </p:custDataLst>
          </p:nvPr>
        </p:nvSpPr>
        <p:spPr/>
        <p:txBody>
          <a:bodyPr>
            <a:normAutofit/>
          </a:bodyPr>
          <a:lstStyle/>
          <a:p>
            <a:r>
              <a:rPr lang="zh-CN" altLang="en-US" dirty="0"/>
              <a:t>总体而言，现代统计学的发展历史可以总结为逐步从描述性统计转向推断统计，从概率论和数学理论的应用拓展到与计算机科学、数据科学和机器学习等领域的交叉应用。随着技术的进步和学科的融合，现代统计学在数据分析、模型建立、预测和决策等方面发挥着重要作用。</a:t>
            </a:r>
            <a:endParaRPr lang="zh-CN" altLang="en-US" dirty="0"/>
          </a:p>
          <a:p>
            <a:r>
              <a:rPr lang="zh-CN" altLang="en-US" dirty="0"/>
              <a:t>大数据时代的到来，使得现代统计学面临更大规模、更复杂的数据处理和分析挑战，同时也为统计学提供了更多的机遇。</a:t>
            </a:r>
            <a:endParaRPr lang="zh-CN" altLang="en-US" dirty="0"/>
          </a:p>
          <a:p>
            <a:r>
              <a:rPr lang="zh-CN" altLang="en-US" dirty="0"/>
              <a:t>通过不断的创新和发展，现代统计学在学术研究、工业应用、社会决策等领域都起到了重要的作用。它为我们理解和解释数据现象、做出准确的推断和预测、支持决策制定提供了有力的工具和方法。随着科学技术的不断进步，我们可以期待现代统计学在未来的进一步发展和应用中发挥更大的作用。</a:t>
            </a:r>
            <a:endParaRPr lang="zh-CN" altLang="en-US" dirty="0"/>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01.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4.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05.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0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09.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a*1"/>
  <p:tag name="KSO_WM_TEMPLATE_CATEGORY" val="custom"/>
  <p:tag name="KSO_WM_TEMPLATE_INDEX" val="20205176"/>
  <p:tag name="KSO_WM_UNIT_LAYERLEVEL" val="1"/>
  <p:tag name="KSO_WM_TAG_VERSION" val="1.0"/>
  <p:tag name="KSO_WM_BEAUTIFY_FLAG" val="#wm#"/>
  <p:tag name="KSO_WM_UNIT_ISCONTENTSTITLE" val="0"/>
  <p:tag name="KSO_WM_UNIT_PRESET_TEXT" val="单击输入标题内容"/>
  <p:tag name="KSO_WM_UNIT_NOCLEAR" val="0"/>
  <p:tag name="KSO_WM_UNIT_VALUE" val="14"/>
  <p:tag name="KSO_WM_UNIT_TYPE" val="a"/>
  <p:tag name="KSO_WM_UNIT_INDEX" val="1"/>
  <p:tag name="KSO_WM_UNIT_SHOW_EDIT_AREA_INDICATION" val="1"/>
  <p:tag name="KSO_WM_UNIT_ISNUMDGMTITLE" val="0"/>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i*1"/>
  <p:tag name="KSO_WM_TEMPLATE_CATEGORY" val="custom"/>
  <p:tag name="KSO_WM_TEMPLATE_INDEX" val="20205176"/>
  <p:tag name="KSO_WM_UNIT_LAYERLEVEL" val="1"/>
  <p:tag name="KSO_WM_TAG_VERSION" val="1.0"/>
  <p:tag name="KSO_WM_BEAUTIFY_FLAG" val="#wm#"/>
  <p:tag name="KSO_WM_UNIT_TYPE" val="i"/>
  <p:tag name="KSO_WM_UNIT_INDEX"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i*2"/>
  <p:tag name="KSO_WM_TEMPLATE_CATEGORY" val="custom"/>
  <p:tag name="KSO_WM_TEMPLATE_INDEX" val="20205176"/>
  <p:tag name="KSO_WM_UNIT_LAYERLEVEL" val="1"/>
  <p:tag name="KSO_WM_TAG_VERSION" val="1.0"/>
  <p:tag name="KSO_WM_BEAUTIFY_FLAG" val="#wm#"/>
  <p:tag name="KSO_WM_UNIT_TYPE" val="i"/>
  <p:tag name="KSO_WM_UNIT_INDEX" val="2"/>
</p:tagLst>
</file>

<file path=ppt/tags/tag11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176_7*e*1"/>
  <p:tag name="KSO_WM_TEMPLATE_CATEGORY" val="custom"/>
  <p:tag name="KSO_WM_TEMPLATE_INDEX" val="20205176"/>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i*3"/>
  <p:tag name="KSO_WM_TEMPLATE_CATEGORY" val="custom"/>
  <p:tag name="KSO_WM_TEMPLATE_INDEX" val="20205176"/>
  <p:tag name="KSO_WM_UNIT_LAYERLEVEL" val="1"/>
  <p:tag name="KSO_WM_TAG_VERSION" val="1.0"/>
  <p:tag name="KSO_WM_BEAUTIFY_FLAG" val="#wm#"/>
  <p:tag name="KSO_WM_UNIT_TYPE" val="i"/>
  <p:tag name="KSO_WM_UNIT_INDEX" val="3"/>
</p:tagLst>
</file>

<file path=ppt/tags/tag116.xml><?xml version="1.0" encoding="utf-8"?>
<p:tagLst xmlns:p="http://schemas.openxmlformats.org/presentationml/2006/main">
  <p:tag name="KSO_WM_SLIDE_ID" val="custom20205176_7"/>
  <p:tag name="KSO_WM_TEMPLATE_SUBCATEGORY" val="19"/>
  <p:tag name="KSO_WM_TEMPLATE_MASTER_TYPE" val="0"/>
  <p:tag name="KSO_WM_TEMPLATE_COLOR_TYPE" val="1"/>
  <p:tag name="KSO_WM_SLIDE_ITEM_CNT" val="0"/>
  <p:tag name="KSO_WM_SLIDE_INDEX" val="7"/>
  <p:tag name="KSO_WM_TAG_VERSION" val="1.0"/>
  <p:tag name="KSO_WM_BEAUTIFY_FLAG" val="#wm#"/>
  <p:tag name="KSO_WM_TEMPLATE_CATEGORY" val="custom"/>
  <p:tag name="KSO_WM_TEMPLATE_INDEX" val="20205176"/>
  <p:tag name="KSO_WM_SLIDE_TYPE" val="sectionTitle"/>
  <p:tag name="KSO_WM_SLIDE_SUBTYPE" val="pureTxt"/>
  <p:tag name="KSO_WM_SLIDE_LAYOUT" val="a_b_e"/>
  <p:tag name="KSO_WM_SLIDE_LAYOUT_CNT" val="1_1_1"/>
  <p:tag name="KSO_WM_UNIT_SHOW_EDIT_AREA_INDICATION" val="1"/>
</p:tagLst>
</file>

<file path=ppt/tags/tag11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1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19.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21.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22.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3.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24.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25.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27.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2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29.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31.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2.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33.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a*1"/>
  <p:tag name="KSO_WM_TEMPLATE_CATEGORY" val="custom"/>
  <p:tag name="KSO_WM_TEMPLATE_INDEX" val="20205176"/>
  <p:tag name="KSO_WM_UNIT_LAYERLEVEL" val="1"/>
  <p:tag name="KSO_WM_TAG_VERSION" val="1.0"/>
  <p:tag name="KSO_WM_BEAUTIFY_FLAG" val="#wm#"/>
  <p:tag name="KSO_WM_UNIT_ISCONTENTSTITLE" val="0"/>
  <p:tag name="KSO_WM_UNIT_PRESET_TEXT" val="单击输入标题内容"/>
  <p:tag name="KSO_WM_UNIT_NOCLEAR" val="0"/>
  <p:tag name="KSO_WM_UNIT_VALUE" val="14"/>
  <p:tag name="KSO_WM_UNIT_TYPE" val="a"/>
  <p:tag name="KSO_WM_UNIT_INDEX" val="1"/>
  <p:tag name="KSO_WM_UNIT_SHOW_EDIT_AREA_INDICATION" val="1"/>
  <p:tag name="KSO_WM_UNIT_ISNUMDGMTITLE" val="0"/>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i*1"/>
  <p:tag name="KSO_WM_TEMPLATE_CATEGORY" val="custom"/>
  <p:tag name="KSO_WM_TEMPLATE_INDEX" val="20205176"/>
  <p:tag name="KSO_WM_UNIT_LAYERLEVEL" val="1"/>
  <p:tag name="KSO_WM_TAG_VERSION" val="1.0"/>
  <p:tag name="KSO_WM_BEAUTIFY_FLAG" val="#wm#"/>
  <p:tag name="KSO_WM_UNIT_TYPE" val="i"/>
  <p:tag name="KSO_WM_UNIT_INDEX"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i*2"/>
  <p:tag name="KSO_WM_TEMPLATE_CATEGORY" val="custom"/>
  <p:tag name="KSO_WM_TEMPLATE_INDEX" val="20205176"/>
  <p:tag name="KSO_WM_UNIT_LAYERLEVEL" val="1"/>
  <p:tag name="KSO_WM_TAG_VERSION" val="1.0"/>
  <p:tag name="KSO_WM_BEAUTIFY_FLAG" val="#wm#"/>
  <p:tag name="KSO_WM_UNIT_TYPE" val="i"/>
  <p:tag name="KSO_WM_UNIT_INDEX" val="2"/>
</p:tagLst>
</file>

<file path=ppt/tags/tag13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176_7*e*1"/>
  <p:tag name="KSO_WM_TEMPLATE_CATEGORY" val="custom"/>
  <p:tag name="KSO_WM_TEMPLATE_INDEX" val="20205176"/>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i*3"/>
  <p:tag name="KSO_WM_TEMPLATE_CATEGORY" val="custom"/>
  <p:tag name="KSO_WM_TEMPLATE_INDEX" val="20205176"/>
  <p:tag name="KSO_WM_UNIT_LAYERLEVEL" val="1"/>
  <p:tag name="KSO_WM_TAG_VERSION" val="1.0"/>
  <p:tag name="KSO_WM_BEAUTIFY_FLAG" val="#wm#"/>
  <p:tag name="KSO_WM_UNIT_TYPE" val="i"/>
  <p:tag name="KSO_WM_UNIT_INDEX" val="3"/>
</p:tagLst>
</file>

<file path=ppt/tags/tag139.xml><?xml version="1.0" encoding="utf-8"?>
<p:tagLst xmlns:p="http://schemas.openxmlformats.org/presentationml/2006/main">
  <p:tag name="KSO_WM_SLIDE_ID" val="custom20205176_7"/>
  <p:tag name="KSO_WM_TEMPLATE_SUBCATEGORY" val="19"/>
  <p:tag name="KSO_WM_TEMPLATE_MASTER_TYPE" val="0"/>
  <p:tag name="KSO_WM_TEMPLATE_COLOR_TYPE" val="1"/>
  <p:tag name="KSO_WM_SLIDE_ITEM_CNT" val="0"/>
  <p:tag name="KSO_WM_SLIDE_INDEX" val="7"/>
  <p:tag name="KSO_WM_TAG_VERSION" val="1.0"/>
  <p:tag name="KSO_WM_BEAUTIFY_FLAG" val="#wm#"/>
  <p:tag name="KSO_WM_TEMPLATE_CATEGORY" val="custom"/>
  <p:tag name="KSO_WM_TEMPLATE_INDEX" val="20205176"/>
  <p:tag name="KSO_WM_SLIDE_TYPE" val="sectionTitle"/>
  <p:tag name="KSO_WM_SLIDE_SUBTYPE" val="pureTxt"/>
  <p:tag name="KSO_WM_SLIDE_LAYOUT" val="a_b_e"/>
  <p:tag name="KSO_WM_SLIDE_LAYOUT_CNT" val="1_1_1"/>
  <p:tag name="KSO_WM_UNIT_SHOW_EDIT_AREA_INDICATION"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wm#"/>
  <p:tag name="KSO_WM_TEMPLATE_CATEGORY" val="custom"/>
  <p:tag name="KSO_WM_TEMPLATE_INDEX" val="20205176"/>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wm#"/>
  <p:tag name="KSO_WM_TEMPLATE_CATEGORY" val="custom"/>
  <p:tag name="KSO_WM_TEMPLATE_INDEX" val="20205176"/>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wm#"/>
  <p:tag name="KSO_WM_TEMPLATE_CATEGORY" val="custom"/>
  <p:tag name="KSO_WM_TEMPLATE_INDEX" val="20205176"/>
</p:tagLst>
</file>

<file path=ppt/tags/tag149.xml><?xml version="1.0" encoding="utf-8"?>
<p:tagLst xmlns:p="http://schemas.openxmlformats.org/presentationml/2006/main">
  <p:tag name="KSO_WM_BEAUTIFY_FLAG" val="#wm#"/>
  <p:tag name="KSO_WM_TEMPLATE_CATEGORY" val="custom"/>
  <p:tag name="KSO_WM_TEMPLATE_INDEX" val="2020517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wm#"/>
  <p:tag name="KSO_WM_TEMPLATE_CATEGORY" val="custom"/>
  <p:tag name="KSO_WM_TEMPLATE_INDEX" val="20205176"/>
</p:tagLst>
</file>

<file path=ppt/tags/tag152.xml><?xml version="1.0" encoding="utf-8"?>
<p:tagLst xmlns:p="http://schemas.openxmlformats.org/presentationml/2006/main">
  <p:tag name="KSO_WM_BEAUTIFY_FLAG" val="#wm#"/>
  <p:tag name="KSO_WM_TEMPLATE_CATEGORY" val="custom"/>
  <p:tag name="KSO_WM_TEMPLATE_INDEX" val="20205176"/>
</p:tagLst>
</file>

<file path=ppt/tags/tag153.xml><?xml version="1.0" encoding="utf-8"?>
<p:tagLst xmlns:p="http://schemas.openxmlformats.org/presentationml/2006/main">
  <p:tag name="KSO_WM_BEAUTIFY_FLAG" val="#wm#"/>
  <p:tag name="KSO_WM_TEMPLATE_CATEGORY" val="custom"/>
  <p:tag name="KSO_WM_TEMPLATE_INDEX" val="20205176"/>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wm#"/>
  <p:tag name="KSO_WM_TEMPLATE_CATEGORY" val="custom"/>
  <p:tag name="KSO_WM_TEMPLATE_INDEX" val="20205176"/>
</p:tagLst>
</file>

<file path=ppt/tags/tag156.xml><?xml version="1.0" encoding="utf-8"?>
<p:tagLst xmlns:p="http://schemas.openxmlformats.org/presentationml/2006/main">
  <p:tag name="KSO_WM_BEAUTIFY_FLAG" val="#wm#"/>
  <p:tag name="KSO_WM_TEMPLATE_CATEGORY" val="custom"/>
  <p:tag name="KSO_WM_TEMPLATE_INDEX" val="20205176"/>
</p:tagLst>
</file>

<file path=ppt/tags/tag157.xml><?xml version="1.0" encoding="utf-8"?>
<p:tagLst xmlns:p="http://schemas.openxmlformats.org/presentationml/2006/main">
  <p:tag name="KSO_WM_BEAUTIFY_FLAG" val="#wm#"/>
  <p:tag name="KSO_WM_TEMPLATE_CATEGORY" val="custom"/>
  <p:tag name="KSO_WM_TEMPLATE_INDEX" val="20205176"/>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wm#"/>
  <p:tag name="KSO_WM_TEMPLATE_CATEGORY" val="custom"/>
  <p:tag name="KSO_WM_TEMPLATE_INDEX" val="20205176"/>
</p:tagLst>
</file>

<file path=ppt/tags/tag162.xml><?xml version="1.0" encoding="utf-8"?>
<p:tagLst xmlns:p="http://schemas.openxmlformats.org/presentationml/2006/main">
  <p:tag name="KSO_WM_BEAUTIFY_FLAG" val="#wm#"/>
  <p:tag name="KSO_WM_TEMPLATE_CATEGORY" val="custom"/>
  <p:tag name="KSO_WM_TEMPLATE_INDEX" val="20205176"/>
</p:tagLst>
</file>

<file path=ppt/tags/tag163.xml><?xml version="1.0" encoding="utf-8"?>
<p:tagLst xmlns:p="http://schemas.openxmlformats.org/presentationml/2006/main">
  <p:tag name="KSO_WM_BEAUTIFY_FLAG" val="#wm#"/>
  <p:tag name="KSO_WM_TEMPLATE_CATEGORY" val="custom"/>
  <p:tag name="KSO_WM_TEMPLATE_INDEX" val="20205176"/>
</p:tagLst>
</file>

<file path=ppt/tags/tag164.xml><?xml version="1.0" encoding="utf-8"?>
<p:tagLst xmlns:p="http://schemas.openxmlformats.org/presentationml/2006/main">
  <p:tag name="KSO_WM_BEAUTIFY_FLAG" val="#wm#"/>
  <p:tag name="KSO_WM_TEMPLATE_CATEGORY" val="custom"/>
  <p:tag name="KSO_WM_TEMPLATE_INDEX" val="20205176"/>
</p:tagLst>
</file>

<file path=ppt/tags/tag165.xml><?xml version="1.0" encoding="utf-8"?>
<p:tagLst xmlns:p="http://schemas.openxmlformats.org/presentationml/2006/main">
  <p:tag name="KSO_WM_BEAUTIFY_FLAG" val="#wm#"/>
  <p:tag name="KSO_WM_TEMPLATE_CATEGORY" val="custom"/>
  <p:tag name="KSO_WM_TEMPLATE_INDEX" val="20205176"/>
</p:tagLst>
</file>

<file path=ppt/tags/tag166.xml><?xml version="1.0" encoding="utf-8"?>
<p:tagLst xmlns:p="http://schemas.openxmlformats.org/presentationml/2006/main">
  <p:tag name="KSO_WM_BEAUTIFY_FLAG" val="#wm#"/>
  <p:tag name="KSO_WM_TEMPLATE_CATEGORY" val="custom"/>
  <p:tag name="KSO_WM_TEMPLATE_INDEX" val="20205176"/>
</p:tagLst>
</file>

<file path=ppt/tags/tag167.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68.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69.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COMMONDATA" val="eyJoZGlkIjoiMjVmNTdlNDgzNDc0MTgwODE0NGZkOGJiMmZmMTIxZGIifQ=="/>
  <p:tag name="KSO_WPP_MARK_KEY" val="d87afae1-6248-45fb-b410-9263458ca44c"/>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8.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9.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ISCONTENTSTITLE" val="1"/>
  <p:tag name="KSO_WM_UNIT_PRESET_TEXT" val="目录"/>
  <p:tag name="KSO_WM_UNIT_NOCLEAR" val="1"/>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5176_3*a*1"/>
  <p:tag name="KSO_WM_TEMPLATE_CATEGORY" val="custom"/>
  <p:tag name="KSO_WM_TEMPLATE_INDEX" val="20205176"/>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ISCONTENTSTITLE" val="0"/>
  <p:tag name="KSO_WM_UNIT_PRESET_TEXT" val="CONTENTS"/>
  <p:tag name="KSO_WM_UNIT_NOCLEAR" val="1"/>
  <p:tag name="KSO_WM_UNIT_VALUE" val="7"/>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205176_3*b*1"/>
  <p:tag name="KSO_WM_TEMPLATE_CATEGORY" val="custom"/>
  <p:tag name="KSO_WM_TEMPLATE_INDEX" val="20205176"/>
  <p:tag name="KSO_WM_UNIT_LAYERLEVEL" val="1"/>
  <p:tag name="KSO_WM_TAG_VERSION" val="1.0"/>
  <p:tag name="KSO_WM_BEAUTIFY_FLAG" val="#wm#"/>
  <p:tag name="KSO_WM_UNIT_ISNUMDGMTITLE" val="0"/>
  <p:tag name="KSO_WM_UNIT_TEXT_FILL_FORE_SCHEMECOLOR_INDEX" val="13"/>
  <p:tag name="KSO_WM_UNIT_TEXT_FILL_TYPE" val="1"/>
  <p:tag name="KSO_WM_UNIT_USESOURCEFORMAT_APPLY"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05176_3*i*1"/>
  <p:tag name="KSO_WM_TEMPLATE_CATEGORY" val="custom"/>
  <p:tag name="KSO_WM_TEMPLATE_INDEX" val="20205176"/>
  <p:tag name="KSO_WM_UNIT_LAYERLEVEL" val="1"/>
  <p:tag name="KSO_WM_TAG_VERSION" val="1.0"/>
  <p:tag name="KSO_WM_BEAUTIFY_FLAG" val="#wm#"/>
  <p:tag name="KSO_WM_UNIT_FILL_FORE_SCHEMECOLOR_INDEX" val="13"/>
  <p:tag name="KSO_WM_UNIT_FILL_TYPE" val="1"/>
  <p:tag name="KSO_WM_UNIT_TEXT_FILL_FORE_SCHEMECOLOR_INDEX" val="2"/>
  <p:tag name="KSO_WM_UNIT_TEXT_FILL_TYPE" val="1"/>
  <p:tag name="KSO_WM_UNIT_USESOURCEFORMAT_APPLY"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5176_3*l_h_i*1_1_1"/>
  <p:tag name="KSO_WM_TEMPLATE_CATEGORY" val="custom"/>
  <p:tag name="KSO_WM_TEMPLATE_INDEX" val="2020517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5.xml><?xml version="1.0" encoding="utf-8"?>
<p:tagLst xmlns:p="http://schemas.openxmlformats.org/presentationml/2006/main">
  <p:tag name="KSO_WM_UNIT_ISCONTENTSTITLE" val="0"/>
  <p:tag name="KSO_WM_UNIT_PRESET_TEXT" val="单击输入章节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5176_3*l_h_f*1_1_1"/>
  <p:tag name="KSO_WM_TEMPLATE_CATEGORY" val="custom"/>
  <p:tag name="KSO_WM_TEMPLATE_INDEX" val="20205176"/>
  <p:tag name="KSO_WM_UNIT_LAYERLEVEL" val="1_1_1"/>
  <p:tag name="KSO_WM_TAG_VERSION" val="1.0"/>
  <p:tag name="KSO_WM_BEAUTIFY_FLAG" val="#wm#"/>
  <p:tag name="KSO_WM_UNIT_SHOW_EDIT_AREA_INDICATION" val="1"/>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5176_3*l_h_i*1_2_1"/>
  <p:tag name="KSO_WM_TEMPLATE_CATEGORY" val="custom"/>
  <p:tag name="KSO_WM_TEMPLATE_INDEX" val="2020517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7.xml><?xml version="1.0" encoding="utf-8"?>
<p:tagLst xmlns:p="http://schemas.openxmlformats.org/presentationml/2006/main">
  <p:tag name="KSO_WM_UNIT_ISCONTENTSTITLE" val="0"/>
  <p:tag name="KSO_WM_UNIT_PRESET_TEXT" val="单击输入章节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5176_3*l_h_f*1_2_1"/>
  <p:tag name="KSO_WM_TEMPLATE_CATEGORY" val="custom"/>
  <p:tag name="KSO_WM_TEMPLATE_INDEX" val="20205176"/>
  <p:tag name="KSO_WM_UNIT_LAYERLEVEL" val="1_1_1"/>
  <p:tag name="KSO_WM_TAG_VERSION" val="1.0"/>
  <p:tag name="KSO_WM_BEAUTIFY_FLAG" val="#wm#"/>
  <p:tag name="KSO_WM_UNIT_SHOW_EDIT_AREA_INDICATION" val="1"/>
  <p:tag name="KSO_WM_UNIT_TEXT_FILL_FORE_SCHEMECOLOR_INDEX" val="13"/>
  <p:tag name="KSO_WM_UNIT_TEXT_FILL_TYPE" val="1"/>
  <p:tag name="KSO_WM_UNIT_USESOURCEFORMAT_APPLY"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5176_3*l_h_i*1_3_1"/>
  <p:tag name="KSO_WM_TEMPLATE_CATEGORY" val="custom"/>
  <p:tag name="KSO_WM_TEMPLATE_INDEX" val="20205176"/>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79.xml><?xml version="1.0" encoding="utf-8"?>
<p:tagLst xmlns:p="http://schemas.openxmlformats.org/presentationml/2006/main">
  <p:tag name="KSO_WM_UNIT_ISCONTENTSTITLE" val="0"/>
  <p:tag name="KSO_WM_UNIT_PRESET_TEXT" val="单击输入章节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custom20205176_3*l_h_f*1_3_1"/>
  <p:tag name="KSO_WM_TEMPLATE_CATEGORY" val="custom"/>
  <p:tag name="KSO_WM_TEMPLATE_INDEX" val="20205176"/>
  <p:tag name="KSO_WM_UNIT_LAYERLEVEL" val="1_1_1"/>
  <p:tag name="KSO_WM_TAG_VERSION" val="1.0"/>
  <p:tag name="KSO_WM_BEAUTIFY_FLAG" val="#wm#"/>
  <p:tag name="KSO_WM_UNIT_SHOW_EDIT_AREA_INDICATION" val="1"/>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05176_3*i*2"/>
  <p:tag name="KSO_WM_TEMPLATE_CATEGORY" val="custom"/>
  <p:tag name="KSO_WM_TEMPLATE_INDEX" val="20205176"/>
  <p:tag name="KSO_WM_UNIT_LAYERLEVEL" val="1"/>
  <p:tag name="KSO_WM_TAG_VERSION" val="1.0"/>
  <p:tag name="KSO_WM_BEAUTIFY_FLAG" val="#wm#"/>
  <p:tag name="KSO_WM_UNIT_LINE_FORE_SCHEMECOLOR_INDEX" val="14"/>
  <p:tag name="KSO_WM_UNIT_LINE_FILL_TYPE" val="2"/>
  <p:tag name="KSO_WM_UNIT_USESOURCEFORMAT_APPLY" val="1"/>
</p:tagLst>
</file>

<file path=ppt/tags/tag81.xml><?xml version="1.0" encoding="utf-8"?>
<p:tagLst xmlns:p="http://schemas.openxmlformats.org/presentationml/2006/main">
  <p:tag name="KSO_WM_SLIDE_ID" val="custom20205176_3"/>
  <p:tag name="KSO_WM_TEMPLATE_SUBCATEGORY" val="19"/>
  <p:tag name="KSO_WM_TEMPLATE_MASTER_TYPE" val="0"/>
  <p:tag name="KSO_WM_TEMPLATE_COLOR_TYPE" val="1"/>
  <p:tag name="KSO_WM_SLIDE_TYPE" val="contents"/>
  <p:tag name="KSO_WM_SLIDE_SUBTYPE" val="diag"/>
  <p:tag name="KSO_WM_SLIDE_ITEM_CNT" val="3"/>
  <p:tag name="KSO_WM_SLIDE_INDEX" val="3"/>
  <p:tag name="KSO_WM_DIAGRAM_GROUP_CODE" val="l1-1"/>
  <p:tag name="KSO_WM_SLIDE_DIAGTYPE" val="l"/>
  <p:tag name="KSO_WM_TAG_VERSION" val="1.0"/>
  <p:tag name="KSO_WM_BEAUTIFY_FLAG" val="#wm#"/>
  <p:tag name="KSO_WM_TEMPLATE_CATEGORY" val="custom"/>
  <p:tag name="KSO_WM_TEMPLATE_INDEX" val="20205176"/>
  <p:tag name="KSO_WM_SLIDE_LAYOUT" val="a_b_l"/>
  <p:tag name="KSO_WM_SLIDE_LAYOUT_CNT" val="1_1_1"/>
  <p:tag name="KSO_WM_UNIT_SHOW_EDIT_AREA_INDICATION"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a*1"/>
  <p:tag name="KSO_WM_TEMPLATE_CATEGORY" val="custom"/>
  <p:tag name="KSO_WM_TEMPLATE_INDEX" val="20205176"/>
  <p:tag name="KSO_WM_UNIT_LAYERLEVEL" val="1"/>
  <p:tag name="KSO_WM_TAG_VERSION" val="1.0"/>
  <p:tag name="KSO_WM_BEAUTIFY_FLAG" val="#wm#"/>
  <p:tag name="KSO_WM_UNIT_ISCONTENTSTITLE" val="0"/>
  <p:tag name="KSO_WM_UNIT_PRESET_TEXT" val="单击输入标题内容"/>
  <p:tag name="KSO_WM_UNIT_NOCLEAR" val="0"/>
  <p:tag name="KSO_WM_UNIT_VALUE" val="14"/>
  <p:tag name="KSO_WM_UNIT_TYPE" val="a"/>
  <p:tag name="KSO_WM_UNIT_INDEX" val="1"/>
  <p:tag name="KSO_WM_UNIT_SHOW_EDIT_AREA_INDICATION" val="1"/>
  <p:tag name="KSO_WM_UNIT_ISNUMDGMTITLE" val="0"/>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i*1"/>
  <p:tag name="KSO_WM_TEMPLATE_CATEGORY" val="custom"/>
  <p:tag name="KSO_WM_TEMPLATE_INDEX" val="20205176"/>
  <p:tag name="KSO_WM_UNIT_LAYERLEVEL" val="1"/>
  <p:tag name="KSO_WM_TAG_VERSION" val="1.0"/>
  <p:tag name="KSO_WM_BEAUTIFY_FLAG" val="#wm#"/>
  <p:tag name="KSO_WM_UNIT_TYPE" val="i"/>
  <p:tag name="KSO_WM_UNIT_INDEX"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i*2"/>
  <p:tag name="KSO_WM_TEMPLATE_CATEGORY" val="custom"/>
  <p:tag name="KSO_WM_TEMPLATE_INDEX" val="20205176"/>
  <p:tag name="KSO_WM_UNIT_LAYERLEVEL" val="1"/>
  <p:tag name="KSO_WM_TAG_VERSION" val="1.0"/>
  <p:tag name="KSO_WM_BEAUTIFY_FLAG" val="#wm#"/>
  <p:tag name="KSO_WM_UNIT_TYPE" val="i"/>
  <p:tag name="KSO_WM_UNIT_INDEX" val="2"/>
</p:tagLst>
</file>

<file path=ppt/tags/tag8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176_7*e*1"/>
  <p:tag name="KSO_WM_TEMPLATE_CATEGORY" val="custom"/>
  <p:tag name="KSO_WM_TEMPLATE_INDEX" val="20205176"/>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7*i*3"/>
  <p:tag name="KSO_WM_TEMPLATE_CATEGORY" val="custom"/>
  <p:tag name="KSO_WM_TEMPLATE_INDEX" val="20205176"/>
  <p:tag name="KSO_WM_UNIT_LAYERLEVEL" val="1"/>
  <p:tag name="KSO_WM_TAG_VERSION" val="1.0"/>
  <p:tag name="KSO_WM_BEAUTIFY_FLAG" val="#wm#"/>
  <p:tag name="KSO_WM_UNIT_TYPE" val="i"/>
  <p:tag name="KSO_WM_UNIT_INDEX" val="3"/>
</p:tagLst>
</file>

<file path=ppt/tags/tag87.xml><?xml version="1.0" encoding="utf-8"?>
<p:tagLst xmlns:p="http://schemas.openxmlformats.org/presentationml/2006/main">
  <p:tag name="KSO_WM_SLIDE_ID" val="custom20205176_7"/>
  <p:tag name="KSO_WM_TEMPLATE_SUBCATEGORY" val="19"/>
  <p:tag name="KSO_WM_TEMPLATE_MASTER_TYPE" val="0"/>
  <p:tag name="KSO_WM_TEMPLATE_COLOR_TYPE" val="1"/>
  <p:tag name="KSO_WM_SLIDE_ITEM_CNT" val="0"/>
  <p:tag name="KSO_WM_SLIDE_INDEX" val="7"/>
  <p:tag name="KSO_WM_TAG_VERSION" val="1.0"/>
  <p:tag name="KSO_WM_BEAUTIFY_FLAG" val="#wm#"/>
  <p:tag name="KSO_WM_TEMPLATE_CATEGORY" val="custom"/>
  <p:tag name="KSO_WM_TEMPLATE_INDEX" val="20205176"/>
  <p:tag name="KSO_WM_SLIDE_TYPE" val="sectionTitle"/>
  <p:tag name="KSO_WM_SLIDE_SUBTYPE" val="pureTxt"/>
  <p:tag name="KSO_WM_SLIDE_LAYOUT" val="a_b_e"/>
  <p:tag name="KSO_WM_SLIDE_LAYOUT_CNT" val="1_1_1"/>
  <p:tag name="KSO_WM_UNIT_SHOW_EDIT_AREA_INDICATION" val="1"/>
</p:tagLst>
</file>

<file path=ppt/tags/tag8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89.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BEAUTIFY_FLAG" val=""/>
  <p:tag name="KSO_WM_UNIT_PLACING_PICTURE_USER_VIEWPORT" val="{&quot;height&quot;:5979,&quot;width&quot;:9420}"/>
</p:tagLst>
</file>

<file path=ppt/tags/tag91.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14*f*1"/>
  <p:tag name="KSO_WM_TEMPLATE_CATEGORY" val="custom"/>
  <p:tag name="KSO_WM_TEMPLATE_INDEX" val="20205176"/>
  <p:tag name="KSO_WM_UNIT_LAYERLEVEL" val="1"/>
  <p:tag name="KSO_WM_TAG_VERSION" val="1.0"/>
  <p:tag name="KSO_WM_BEAUTIFY_FLAG" val="#wm#"/>
  <p:tag name="KSO_WM_UNIT_PRESET_TEXT" val="点击此处添加正文"/>
  <p:tag name="KSO_WM_UNIT_NOCLEAR" val="0"/>
  <p:tag name="KSO_WM_UNIT_VALUE" val="230"/>
  <p:tag name="KSO_WM_UNIT_TYPE" val="f"/>
  <p:tag name="KSO_WM_UNIT_INDEX" val="1"/>
  <p:tag name="KSO_WM_UNIT_SHOW_EDIT_AREA_INDICATION"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14*a*1"/>
  <p:tag name="KSO_WM_TEMPLATE_CATEGORY" val="custom"/>
  <p:tag name="KSO_WM_TEMPLATE_INDEX" val="20205176"/>
  <p:tag name="KSO_WM_UNIT_LAYERLEVEL" val="1"/>
  <p:tag name="KSO_WM_TAG_VERSION" val="1.0"/>
  <p:tag name="KSO_WM_BEAUTIFY_FLAG" val="#wm#"/>
  <p:tag name="KSO_WM_UNIT_ISCONTENTSTITLE" val="0"/>
  <p:tag name="KSO_WM_UNIT_PRESET_TEXT" val="单击此处&#13;添加标题内容"/>
  <p:tag name="KSO_WM_UNIT_NOCLEAR" val="0"/>
  <p:tag name="KSO_WM_UNIT_VALUE" val="22"/>
  <p:tag name="KSO_WM_UNIT_TYPE" val="a"/>
  <p:tag name="KSO_WM_UNIT_INDEX" val="1"/>
  <p:tag name="KSO_WM_UNIT_SHOW_EDIT_AREA_INDICATION" val="1"/>
  <p:tag name="KSO_WM_UNIT_ISNUMDGMTITLE" val="0"/>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wm#"/>
  <p:tag name="KSO_WM_TEMPLATE_CATEGORY" val="custom"/>
  <p:tag name="KSO_WM_TEMPLATE_INDEX" val="20205176"/>
  <p:tag name="KSO_WM_SLIDE_ID" val="custom20205176_14"/>
  <p:tag name="KSO_WM_TEMPLATE_SUBCATEGORY" val="19"/>
  <p:tag name="KSO_WM_TEMPLATE_MASTER_TYPE" val="0"/>
  <p:tag name="KSO_WM_TEMPLATE_COLOR_TYPE" val="1"/>
  <p:tag name="KSO_WM_SLIDE_ITEM_CNT" val="0"/>
  <p:tag name="KSO_WM_SLIDE_INDEX" val="14"/>
  <p:tag name="KSO_WM_TAG_VERSION" val="1.0"/>
  <p:tag name="KSO_WM_SLIDE_TYPE" val="text"/>
  <p:tag name="KSO_WM_SLIDE_SUBTYPE" val="picTxt"/>
  <p:tag name="KSO_WM_SLIDE_SIZE" val="863*431"/>
  <p:tag name="KSO_WM_SLIDE_POSITION" val="48*61"/>
  <p:tag name="KSO_WM_SLIDE_LAYOUT" val="a_d_f"/>
  <p:tag name="KSO_WM_SLIDE_LAYOUT_CNT" val="1_1_1"/>
  <p:tag name="KSO_WM_UNIT_SHOW_EDIT_AREA_INDICATION" val="1"/>
</p:tagLst>
</file>

<file path=ppt/tags/tag96.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97.xml><?xml version="1.0" encoding="utf-8"?>
<p:tagLst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heme/theme1.xml><?xml version="1.0" encoding="utf-8"?>
<a:theme xmlns:a="http://schemas.openxmlformats.org/drawingml/2006/main" name="1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14106</Words>
  <Application>WPS 演示</Application>
  <PresentationFormat>宽屏</PresentationFormat>
  <Paragraphs>2890</Paragraphs>
  <Slides>66</Slides>
  <Notes>4</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66</vt:i4>
      </vt:variant>
    </vt:vector>
  </HeadingPairs>
  <TitlesOfParts>
    <vt:vector size="80" baseType="lpstr">
      <vt:lpstr>Arial</vt:lpstr>
      <vt:lpstr>宋体</vt:lpstr>
      <vt:lpstr>Wingdings</vt:lpstr>
      <vt:lpstr>微软雅黑</vt:lpstr>
      <vt:lpstr>Wingdings</vt:lpstr>
      <vt:lpstr>Arial Unicode MS</vt:lpstr>
      <vt:lpstr>Calibri</vt:lpstr>
      <vt:lpstr>华文楷体</vt:lpstr>
      <vt:lpstr>黑体</vt:lpstr>
      <vt:lpstr>Cambria Math</vt:lpstr>
      <vt:lpstr>1_Office 主题​​</vt:lpstr>
      <vt:lpstr>2_Office 主题​​</vt:lpstr>
      <vt:lpstr>Equation.3</vt:lpstr>
      <vt:lpstr>Equation.3</vt:lpstr>
      <vt:lpstr>概率论课堂展示</vt:lpstr>
      <vt:lpstr>PowerPoint 演示文稿</vt:lpstr>
      <vt:lpstr>现代统计学的发展史</vt:lpstr>
      <vt:lpstr>20世纪初期</vt:lpstr>
      <vt:lpstr>PowerPoint 演示文稿</vt:lpstr>
      <vt:lpstr>1950年代至1960年代</vt:lpstr>
      <vt:lpstr>1970年代至1980年代</vt:lpstr>
      <vt:lpstr>21世纪至今</vt:lpstr>
      <vt:lpstr>总结</vt:lpstr>
      <vt:lpstr>Andery Nikolaevich</vt:lpstr>
      <vt:lpstr>早年</vt:lpstr>
      <vt:lpstr>学业生涯</vt:lpstr>
      <vt:lpstr>主要成就</vt:lpstr>
      <vt:lpstr>风采欣赏</vt:lpstr>
      <vt:lpstr>风采欣赏</vt:lpstr>
      <vt:lpstr>风采欣赏</vt:lpstr>
      <vt:lpstr>落幕与延续</vt:lpstr>
      <vt:lpstr>卷积神经网络和概率统计</vt:lpstr>
      <vt:lpstr>二维离散随机变量：掷骰子</vt:lpstr>
      <vt:lpstr>二维离散随机变量：掷骰子</vt:lpstr>
      <vt:lpstr>二维离散随机变量：掷骰子</vt:lpstr>
      <vt:lpstr>卷积公式和卷积神经网络</vt:lpstr>
      <vt:lpstr>卷积公式到卷积神经网络的卷积</vt:lpstr>
      <vt:lpstr>卷积公式到卷积神经网络的卷积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卷积公式到卷积神经网络的卷积</vt:lpstr>
      <vt:lpstr>卷积公式到卷积神经网络的卷积</vt:lpstr>
      <vt:lpstr>参数估计：最大似然估计和贝叶斯推断</vt:lpstr>
      <vt:lpstr>不确定性建模：贝叶斯方法</vt:lpstr>
      <vt:lpstr>异常检测：</vt:lpstr>
      <vt:lpstr>数学和深度学习</vt:lpstr>
      <vt:lpstr>数学和深度学习</vt:lpstr>
      <vt:lpstr>数学和深度学习</vt:lpstr>
      <vt:lpstr>数学和深度学习</vt:lpstr>
      <vt:lpstr>数学和深度学习</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微信用户</cp:lastModifiedBy>
  <cp:revision>188</cp:revision>
  <dcterms:created xsi:type="dcterms:W3CDTF">2019-06-19T02:08:00Z</dcterms:created>
  <dcterms:modified xsi:type="dcterms:W3CDTF">2023-05-28T12:14:18Z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4EF0CB81ECA14988A3A3442FA1C6EFB9_12</vt:lpwstr>
  </property>
</Properties>
</file>